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11" r:id="rId3"/>
    <p:sldId id="312" r:id="rId4"/>
    <p:sldId id="313" r:id="rId5"/>
    <p:sldId id="314" r:id="rId6"/>
    <p:sldId id="324" r:id="rId7"/>
    <p:sldId id="315" r:id="rId8"/>
    <p:sldId id="316" r:id="rId9"/>
    <p:sldId id="325" r:id="rId10"/>
    <p:sldId id="319" r:id="rId11"/>
    <p:sldId id="318" r:id="rId12"/>
    <p:sldId id="320" r:id="rId13"/>
    <p:sldId id="321" r:id="rId14"/>
    <p:sldId id="322" r:id="rId15"/>
    <p:sldId id="326" r:id="rId16"/>
    <p:sldId id="327" r:id="rId17"/>
    <p:sldId id="262" r:id="rId18"/>
    <p:sldId id="263" r:id="rId19"/>
    <p:sldId id="264" r:id="rId20"/>
    <p:sldId id="270" r:id="rId21"/>
    <p:sldId id="323" r:id="rId22"/>
    <p:sldId id="271" r:id="rId23"/>
    <p:sldId id="272" r:id="rId24"/>
    <p:sldId id="273" r:id="rId25"/>
    <p:sldId id="274" r:id="rId26"/>
    <p:sldId id="275" r:id="rId27"/>
    <p:sldId id="277" r:id="rId28"/>
    <p:sldId id="278" r:id="rId29"/>
    <p:sldId id="279" r:id="rId30"/>
    <p:sldId id="281"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28" r:id="rId46"/>
    <p:sldId id="301" r:id="rId47"/>
    <p:sldId id="302" r:id="rId48"/>
    <p:sldId id="303" r:id="rId49"/>
    <p:sldId id="304" r:id="rId50"/>
    <p:sldId id="305" r:id="rId51"/>
    <p:sldId id="306" r:id="rId52"/>
    <p:sldId id="329" r:id="rId53"/>
    <p:sldId id="308" r:id="rId54"/>
  </p:sldIdLst>
  <p:sldSz cx="9144000" cy="5143500" type="screen16x9"/>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27" autoAdjust="0"/>
  </p:normalViewPr>
  <p:slideViewPr>
    <p:cSldViewPr snapToGrid="0" snapToObjects="1">
      <p:cViewPr varScale="1">
        <p:scale>
          <a:sx n="109" d="100"/>
          <a:sy n="109" d="100"/>
        </p:scale>
        <p:origin x="-104" y="-2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7374169"/>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Book"/>
      </a:defRPr>
    </a:lvl1pPr>
    <a:lvl2pPr indent="228600" defTabSz="457200">
      <a:lnSpc>
        <a:spcPct val="125000"/>
      </a:lnSpc>
      <a:defRPr sz="2400">
        <a:latin typeface="+mj-lt"/>
        <a:ea typeface="+mj-ea"/>
        <a:cs typeface="+mj-cs"/>
        <a:sym typeface="Avenir Book"/>
      </a:defRPr>
    </a:lvl2pPr>
    <a:lvl3pPr indent="457200" defTabSz="457200">
      <a:lnSpc>
        <a:spcPct val="125000"/>
      </a:lnSpc>
      <a:defRPr sz="2400">
        <a:latin typeface="+mj-lt"/>
        <a:ea typeface="+mj-ea"/>
        <a:cs typeface="+mj-cs"/>
        <a:sym typeface="Avenir Book"/>
      </a:defRPr>
    </a:lvl3pPr>
    <a:lvl4pPr indent="685800" defTabSz="457200">
      <a:lnSpc>
        <a:spcPct val="125000"/>
      </a:lnSpc>
      <a:defRPr sz="2400">
        <a:latin typeface="+mj-lt"/>
        <a:ea typeface="+mj-ea"/>
        <a:cs typeface="+mj-cs"/>
        <a:sym typeface="Avenir Book"/>
      </a:defRPr>
    </a:lvl4pPr>
    <a:lvl5pPr indent="914400" defTabSz="457200">
      <a:lnSpc>
        <a:spcPct val="125000"/>
      </a:lnSpc>
      <a:defRPr sz="2400">
        <a:latin typeface="+mj-lt"/>
        <a:ea typeface="+mj-ea"/>
        <a:cs typeface="+mj-cs"/>
        <a:sym typeface="Avenir Book"/>
      </a:defRPr>
    </a:lvl5pPr>
    <a:lvl6pPr indent="1143000" defTabSz="457200">
      <a:lnSpc>
        <a:spcPct val="125000"/>
      </a:lnSpc>
      <a:defRPr sz="2400">
        <a:latin typeface="+mj-lt"/>
        <a:ea typeface="+mj-ea"/>
        <a:cs typeface="+mj-cs"/>
        <a:sym typeface="Avenir Book"/>
      </a:defRPr>
    </a:lvl6pPr>
    <a:lvl7pPr indent="1371600" defTabSz="457200">
      <a:lnSpc>
        <a:spcPct val="125000"/>
      </a:lnSpc>
      <a:defRPr sz="2400">
        <a:latin typeface="+mj-lt"/>
        <a:ea typeface="+mj-ea"/>
        <a:cs typeface="+mj-cs"/>
        <a:sym typeface="Avenir Book"/>
      </a:defRPr>
    </a:lvl7pPr>
    <a:lvl8pPr indent="1600200" defTabSz="457200">
      <a:lnSpc>
        <a:spcPct val="125000"/>
      </a:lnSpc>
      <a:defRPr sz="2400">
        <a:latin typeface="+mj-lt"/>
        <a:ea typeface="+mj-ea"/>
        <a:cs typeface="+mj-cs"/>
        <a:sym typeface="Avenir Book"/>
      </a:defRPr>
    </a:lvl8pPr>
    <a:lvl9pPr indent="1828800" defTabSz="457200">
      <a:lnSpc>
        <a:spcPct val="125000"/>
      </a:lnSpc>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479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endParaRPr sz="2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b="1">
                <a:solidFill>
                  <a:srgbClr val="F16F3B"/>
                </a:solidFill>
                <a:uFill>
                  <a:solidFill>
                    <a:srgbClr val="F16F3B"/>
                  </a:solidFill>
                </a:uFill>
              </a:defRPr>
            </a:lvl1pPr>
          </a:lstStyle>
          <a:p>
            <a:pPr lvl="0">
              <a:defRPr sz="1800" b="0">
                <a:solidFill>
                  <a:srgbClr val="000000"/>
                </a:solidFill>
                <a:uFillTx/>
              </a:defRPr>
            </a:pPr>
            <a:r>
              <a:rPr sz="3600" b="1">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4" name="leftmedia.gif"/>
          <p:cNvPicPr/>
          <p:nvPr/>
        </p:nvPicPr>
        <p:blipFill>
          <a:blip/>
          <a:srcRect/>
          <a:stretch>
            <a:fillRect/>
          </a:stretch>
        </p:blipFill>
        <p:spPr>
          <a:xfrm>
            <a:off x="373941" y="1063724"/>
            <a:ext cx="2080364" cy="3390901"/>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76" name="Shape 76"/>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79" name="Shape 7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1" name="Shape 81"/>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2" name="Shape 82"/>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83" name="Shape 83"/>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defRPr>
            </a:pPr>
            <a:endParaRPr/>
          </a:p>
        </p:txBody>
      </p:sp>
      <p:sp>
        <p:nvSpPr>
          <p:cNvPr id="87" name="Shape 87"/>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8" name="Shape 8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oter Bar Only">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95" name="Shape 9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96" name="Shape 96"/>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7"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98" name="Shape 98"/>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99" name="Shape 9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00" name="Shape 10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1" name="Shape 10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02"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104" name="Shape 104"/>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endParaRPr/>
          </a:p>
        </p:txBody>
      </p:sp>
      <p:sp>
        <p:nvSpPr>
          <p:cNvPr id="105" name="Shape 105"/>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106"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08" name="Shape 108"/>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9" name="Shape 109"/>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12" name="Shape 11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3" name="Picture 112" descr="Pivotal_Logo_white.png"/>
          <p:cNvPicPr/>
          <p:nvPr/>
        </p:nvPicPr>
        <p:blipFill>
          <a:blip/>
          <a:stretch>
            <a:fillRect/>
          </a:stretch>
        </p:blipFill>
        <p:spPr>
          <a:xfrm>
            <a:off x="7941733" y="4713966"/>
            <a:ext cx="957263" cy="219456"/>
          </a:xfrm>
          <a:prstGeom prst="rect">
            <a:avLst/>
          </a:prstGeom>
          <a:ln w="12700">
            <a:miter lim="400000"/>
          </a:ln>
        </p:spPr>
      </p:pic>
      <p:sp>
        <p:nvSpPr>
          <p:cNvPr id="114" name="Shape 11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15"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copy">
    <p:bg>
      <p:bgPr>
        <a:solidFill>
          <a:srgbClr val="000000"/>
        </a:solidFill>
        <a:effectLst/>
      </p:bgPr>
    </p:bg>
    <p:spTree>
      <p:nvGrpSpPr>
        <p:cNvPr id="1" name=""/>
        <p:cNvGrpSpPr/>
        <p:nvPr/>
      </p:nvGrpSpPr>
      <p:grpSpPr>
        <a:xfrm>
          <a:off x="0" y="0"/>
          <a:ext cx="0" cy="0"/>
          <a:chOff x="0" y="0"/>
          <a:chExt cx="0" cy="0"/>
        </a:xfrm>
      </p:grpSpPr>
      <p:sp>
        <p:nvSpPr>
          <p:cNvPr id="124" name="Shape 124"/>
          <p:cNvSpPr>
            <a:spLocks noGrp="1"/>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latin typeface="Avenir Next Medium"/>
                <a:ea typeface="Avenir Next Medium"/>
                <a:cs typeface="Avenir Next Medium"/>
                <a:sym typeface="Avenir Next Medium"/>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25" name="Shape 125"/>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1pPr>
            <a:lvl2pPr marL="0" indent="4572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2pPr>
            <a:lvl3pPr marL="0" indent="9144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3pPr>
            <a:lvl4pPr marL="0" indent="13716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4pPr>
            <a:lvl5pPr marL="0" indent="1828800">
              <a:spcBef>
                <a:spcPts val="0"/>
              </a:spcBef>
              <a:buClrTx/>
              <a:buSzTx/>
              <a:buFontTx/>
              <a:buNone/>
              <a:defRPr>
                <a:solidFill>
                  <a:srgbClr val="1BA8DC"/>
                </a:solidFill>
                <a:uFill>
                  <a:solidFill>
                    <a:srgbClr val="3EA7BC"/>
                  </a:solidFill>
                </a:uFill>
                <a:latin typeface="Avenir Next"/>
                <a:ea typeface="Avenir Next"/>
                <a:cs typeface="Avenir Next"/>
                <a:sym typeface="Avenir Next"/>
              </a:defRPr>
            </a:lvl5pPr>
          </a:lstStyle>
          <a:p>
            <a:pPr lvl="0">
              <a:defRPr sz="1800">
                <a:solidFill>
                  <a:srgbClr val="000000"/>
                </a:solidFill>
                <a:uFillTx/>
              </a:defRPr>
            </a:pPr>
            <a:r>
              <a:rPr sz="2400">
                <a:solidFill>
                  <a:srgbClr val="1BA8DC"/>
                </a:solidFill>
                <a:uFill>
                  <a:solidFill>
                    <a:srgbClr val="3EA7BC"/>
                  </a:solidFill>
                </a:uFill>
              </a:rPr>
              <a:t>Body Level One</a:t>
            </a:r>
          </a:p>
          <a:p>
            <a:pPr lvl="1">
              <a:defRPr sz="1800">
                <a:solidFill>
                  <a:srgbClr val="000000"/>
                </a:solidFill>
                <a:uFillTx/>
              </a:defRPr>
            </a:pPr>
            <a:r>
              <a:rPr sz="2400">
                <a:solidFill>
                  <a:srgbClr val="1BA8DC"/>
                </a:solidFill>
                <a:uFill>
                  <a:solidFill>
                    <a:srgbClr val="3EA7BC"/>
                  </a:solidFill>
                </a:uFill>
              </a:rPr>
              <a:t>Body Level Two</a:t>
            </a:r>
          </a:p>
          <a:p>
            <a:pPr lvl="2">
              <a:defRPr sz="1800">
                <a:solidFill>
                  <a:srgbClr val="000000"/>
                </a:solidFill>
                <a:uFillTx/>
              </a:defRPr>
            </a:pPr>
            <a:r>
              <a:rPr sz="2400">
                <a:solidFill>
                  <a:srgbClr val="1BA8DC"/>
                </a:solidFill>
                <a:uFill>
                  <a:solidFill>
                    <a:srgbClr val="3EA7BC"/>
                  </a:solidFill>
                </a:uFill>
              </a:rPr>
              <a:t>Body Level Three</a:t>
            </a:r>
          </a:p>
          <a:p>
            <a:pPr lvl="3">
              <a:defRPr sz="1800">
                <a:solidFill>
                  <a:srgbClr val="000000"/>
                </a:solidFill>
                <a:uFillTx/>
              </a:defRPr>
            </a:pPr>
            <a:r>
              <a:rPr sz="2400">
                <a:solidFill>
                  <a:srgbClr val="1BA8DC"/>
                </a:solidFill>
                <a:uFill>
                  <a:solidFill>
                    <a:srgbClr val="3EA7BC"/>
                  </a:solidFill>
                </a:uFill>
              </a:rPr>
              <a:t>Body Level Four</a:t>
            </a:r>
          </a:p>
          <a:p>
            <a:pPr lvl="4">
              <a:defRPr sz="1800">
                <a:solidFill>
                  <a:srgbClr val="000000"/>
                </a:solidFill>
                <a:uFillTx/>
              </a:defRPr>
            </a:pPr>
            <a:r>
              <a:rPr sz="2400">
                <a:solidFill>
                  <a:srgbClr val="1BA8DC"/>
                </a:solidFill>
                <a:uFill>
                  <a:solidFill>
                    <a:srgbClr val="3EA7BC"/>
                  </a:solidFill>
                </a:uFill>
              </a:rPr>
              <a:t>Body Level Five</a:t>
            </a:r>
          </a:p>
        </p:txBody>
      </p:sp>
      <p:sp>
        <p:nvSpPr>
          <p:cNvPr id="126" name="Shape 12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27" name="Shape 12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128" name="Shape 12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29" name="Picture 128" descr="Pivotal_Logo_white.png"/>
          <p:cNvPicPr/>
          <p:nvPr/>
        </p:nvPicPr>
        <p:blipFill>
          <a:blip/>
          <a:stretch>
            <a:fillRect/>
          </a:stretch>
        </p:blipFill>
        <p:spPr>
          <a:xfrm>
            <a:off x="7941733" y="4713966"/>
            <a:ext cx="957263" cy="219456"/>
          </a:xfrm>
          <a:prstGeom prst="rect">
            <a:avLst/>
          </a:prstGeom>
          <a:ln w="12700">
            <a:miter lim="400000"/>
          </a:ln>
        </p:spPr>
      </p:pic>
      <p:sp>
        <p:nvSpPr>
          <p:cNvPr id="130" name="Shape 13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983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7529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24" name="Shape 2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25" name="Shape 25"/>
          <p:cNvSpPr>
            <a:spLocks noGrp="1"/>
          </p:cNvSpPr>
          <p:nvPr>
            <p:ph type="title"/>
          </p:nvPr>
        </p:nvSpPr>
        <p:spPr>
          <a:xfrm>
            <a:off x="1017587" y="1739235"/>
            <a:ext cx="6048378" cy="621379"/>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7"/>
            <a:ext cx="6048376" cy="561182"/>
          </a:xfrm>
          <a:prstGeom prst="rect">
            <a:avLst/>
          </a:prstGeom>
        </p:spPr>
        <p:txBody>
          <a:bodyPr/>
          <a:lstStyle>
            <a:lvl1pPr>
              <a:buClrTx/>
              <a:buSzTx/>
              <a:buFontTx/>
              <a:buNone/>
              <a:defRPr sz="2800">
                <a:solidFill>
                  <a:srgbClr val="3EA7BC"/>
                </a:solidFill>
                <a:uFill>
                  <a:solidFill>
                    <a:srgbClr val="3EA7BC"/>
                  </a:solidFill>
                </a:uFill>
              </a:defRPr>
            </a:lvl1pPr>
            <a:lvl2pPr marL="228600" indent="228600">
              <a:buClrTx/>
              <a:buSzTx/>
              <a:buFontTx/>
              <a:buNone/>
              <a:defRPr sz="2800">
                <a:solidFill>
                  <a:srgbClr val="3EA7BC"/>
                </a:solidFill>
                <a:uFill>
                  <a:solidFill>
                    <a:srgbClr val="3EA7BC"/>
                  </a:solidFill>
                </a:uFill>
              </a:defRPr>
            </a:lvl2pPr>
            <a:lvl3pPr marL="1234439" indent="-320039">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0278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sp>
        <p:nvSpPr>
          <p:cNvPr id="31" name="Shape 31"/>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3" name="Shape 33"/>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0" tIns="0" rIns="0" bIns="0" anchor="ctr"/>
          <a:lstStyle/>
          <a:p>
            <a:pPr lvl="0" algn="ctr"/>
            <a:endParaRPr/>
          </a:p>
        </p:txBody>
      </p:sp>
      <p:sp>
        <p:nvSpPr>
          <p:cNvPr id="34" name="Shape 34"/>
          <p:cNvSpPr>
            <a:spLocks noGrp="1"/>
          </p:cNvSpPr>
          <p:nvPr>
            <p:ph type="title"/>
          </p:nvPr>
        </p:nvSpPr>
        <p:spPr>
          <a:xfrm>
            <a:off x="2728911" y="1003399"/>
            <a:ext cx="6048378" cy="1222276"/>
          </a:xfrm>
          <a:prstGeom prst="rect">
            <a:avLst/>
          </a:prstGeom>
        </p:spPr>
        <p:txBody>
          <a:bodyPr anchor="b"/>
          <a:lstStyle>
            <a:lvl1pPr>
              <a:defRPr sz="4400"/>
            </a:lvl1pPr>
          </a:lstStyle>
          <a:p>
            <a:pPr lvl="0">
              <a:defRPr sz="1800">
                <a:solidFill>
                  <a:srgbClr val="000000"/>
                </a:solidFill>
                <a:uFillTx/>
              </a:defRPr>
            </a:pPr>
            <a:r>
              <a:rPr sz="4400">
                <a:solidFill>
                  <a:srgbClr val="008881"/>
                </a:solidFill>
                <a:uFill>
                  <a:solidFill>
                    <a:srgbClr val="008881"/>
                  </a:solidFill>
                </a:uFill>
              </a:rPr>
              <a:t>Title Text</a:t>
            </a:r>
          </a:p>
        </p:txBody>
      </p:sp>
      <p:sp>
        <p:nvSpPr>
          <p:cNvPr id="35" name="Shape 35"/>
          <p:cNvSpPr>
            <a:spLocks noGrp="1"/>
          </p:cNvSpPr>
          <p:nvPr>
            <p:ph type="body" idx="1"/>
          </p:nvPr>
        </p:nvSpPr>
        <p:spPr>
          <a:xfrm>
            <a:off x="2728913" y="2455863"/>
            <a:ext cx="6048376" cy="1892301"/>
          </a:xfrm>
          <a:prstGeom prst="rect">
            <a:avLst/>
          </a:prstGeom>
        </p:spPr>
        <p:txBody>
          <a:bodyPr/>
          <a:lstStyle>
            <a:lvl1pPr marL="0" indent="0">
              <a:spcBef>
                <a:spcPts val="600"/>
              </a:spcBef>
              <a:buClrTx/>
              <a:buSzTx/>
              <a:buFontTx/>
              <a:buNone/>
              <a:defRPr sz="2800"/>
            </a:lvl1pPr>
            <a:lvl2pPr marL="0" indent="457200">
              <a:spcBef>
                <a:spcPts val="600"/>
              </a:spcBef>
              <a:buClrTx/>
              <a:buSzTx/>
              <a:buFontTx/>
              <a:buNone/>
              <a:defRPr sz="2800"/>
            </a:lvl2pPr>
            <a:lvl3pPr marL="0" indent="914400">
              <a:spcBef>
                <a:spcPts val="600"/>
              </a:spcBef>
              <a:buClrTx/>
              <a:buSzTx/>
              <a:buFontTx/>
              <a:buNone/>
              <a:defRPr sz="2800"/>
            </a:lvl3pPr>
            <a:lvl4pPr marL="0" indent="1371600">
              <a:spcBef>
                <a:spcPts val="600"/>
              </a:spcBef>
              <a:buClrTx/>
              <a:buSzTx/>
              <a:buFontTx/>
              <a:buNone/>
              <a:defRPr sz="2800"/>
            </a:lvl4pPr>
            <a:lvl5pPr marL="0" indent="1828800">
              <a:spcBef>
                <a:spcPts val="600"/>
              </a:spcBef>
              <a:buClrTx/>
              <a:buSzTx/>
              <a:buFontTx/>
              <a:buNone/>
              <a:defRPr sz="2800"/>
            </a:lvl5pPr>
          </a:lstStyle>
          <a:p>
            <a:pPr lvl="0">
              <a:defRPr sz="1800">
                <a:solidFill>
                  <a:srgbClr val="000000"/>
                </a:solidFill>
                <a:uFillTx/>
              </a:defRPr>
            </a:pPr>
            <a:r>
              <a:rPr sz="2800">
                <a:solidFill>
                  <a:srgbClr val="4D4D4D"/>
                </a:solidFill>
                <a:uFill>
                  <a:solidFill>
                    <a:srgbClr val="4D4D4D"/>
                  </a:solidFill>
                </a:uFill>
              </a:rPr>
              <a:t>Body Level One</a:t>
            </a:r>
          </a:p>
          <a:p>
            <a:pPr lvl="1">
              <a:defRPr sz="1800">
                <a:solidFill>
                  <a:srgbClr val="000000"/>
                </a:solidFill>
                <a:uFillTx/>
              </a:defRPr>
            </a:pPr>
            <a:r>
              <a:rPr sz="2800">
                <a:solidFill>
                  <a:srgbClr val="4D4D4D"/>
                </a:solidFill>
                <a:uFill>
                  <a:solidFill>
                    <a:srgbClr val="4D4D4D"/>
                  </a:solidFill>
                </a:uFill>
              </a:rPr>
              <a:t>Body Level Two</a:t>
            </a:r>
          </a:p>
          <a:p>
            <a:pPr lvl="2">
              <a:defRPr sz="1800">
                <a:solidFill>
                  <a:srgbClr val="000000"/>
                </a:solidFill>
                <a:uFillTx/>
              </a:defRPr>
            </a:pPr>
            <a:r>
              <a:rPr sz="2800">
                <a:solidFill>
                  <a:srgbClr val="4D4D4D"/>
                </a:solidFill>
                <a:uFill>
                  <a:solidFill>
                    <a:srgbClr val="4D4D4D"/>
                  </a:solidFill>
                </a:uFill>
              </a:rPr>
              <a:t>Body Level Three</a:t>
            </a:r>
          </a:p>
          <a:p>
            <a:pPr lvl="3">
              <a:defRPr sz="1800">
                <a:solidFill>
                  <a:srgbClr val="000000"/>
                </a:solidFill>
                <a:uFillTx/>
              </a:defRPr>
            </a:pPr>
            <a:r>
              <a:rPr sz="2800">
                <a:solidFill>
                  <a:srgbClr val="4D4D4D"/>
                </a:solidFill>
                <a:uFill>
                  <a:solidFill>
                    <a:srgbClr val="4D4D4D"/>
                  </a:solidFill>
                </a:uFill>
              </a:rPr>
              <a:t>Body Level Four</a:t>
            </a:r>
          </a:p>
          <a:p>
            <a:pPr lvl="4">
              <a:defRPr sz="1800">
                <a:solidFill>
                  <a:srgbClr val="000000"/>
                </a:solidFill>
                <a:uFillTx/>
              </a:defRPr>
            </a:pPr>
            <a:r>
              <a:rPr sz="2800">
                <a:solidFill>
                  <a:srgbClr val="4D4D4D"/>
                </a:solidFill>
                <a:uFill>
                  <a:solidFill>
                    <a:srgbClr val="4D4D4D"/>
                  </a:solidFill>
                </a:uFill>
              </a:rPr>
              <a:t>Body Level Five</a:t>
            </a:r>
          </a:p>
        </p:txBody>
      </p:sp>
      <p:sp>
        <p:nvSpPr>
          <p:cNvPr id="36" name="Shape 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39" name="Shape 39"/>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0" name="Shape 4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4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2" name="Shape 4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defRPr>
            </a:pPr>
            <a:endParaRPr/>
          </a:p>
        </p:txBody>
      </p:sp>
      <p:sp>
        <p:nvSpPr>
          <p:cNvPr id="43" name="Shape 43"/>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44" name="Shape 44"/>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45" name="Shape 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4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60" name="Shape 6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1" name="Shape 61"/>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2" name="Shape 62"/>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64" name="Shape 64"/>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6" name="Shape 66"/>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67" name="Shape 67"/>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8" name="Shape 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6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8.png"/><Relationship Id="rId13"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6.png"/><Relationship Id="rId10"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66.png"/><Relationship Id="rId17" Type="http://schemas.openxmlformats.org/officeDocument/2006/relationships/image" Target="../media/image67.png"/><Relationship Id="rId18"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image" Target="../media/image71.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92.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image" Target="../media/image52.png"/><Relationship Id="rId20" Type="http://schemas.openxmlformats.org/officeDocument/2006/relationships/image" Target="../media/image111.png"/><Relationship Id="rId21" Type="http://schemas.openxmlformats.org/officeDocument/2006/relationships/image" Target="../media/image112.png"/><Relationship Id="rId22" Type="http://schemas.openxmlformats.org/officeDocument/2006/relationships/image" Target="../media/image113.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07.png"/><Relationship Id="rId17" Type="http://schemas.openxmlformats.org/officeDocument/2006/relationships/image" Target="../media/image108.png"/><Relationship Id="rId18" Type="http://schemas.openxmlformats.org/officeDocument/2006/relationships/image" Target="../media/image109.png"/><Relationship Id="rId19"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9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7.png"/><Relationship Id="rId14" Type="http://schemas.openxmlformats.org/officeDocument/2006/relationships/image" Target="../media/image92.png"/><Relationship Id="rId15" Type="http://schemas.openxmlformats.org/officeDocument/2006/relationships/image" Target="../media/image96.png"/><Relationship Id="rId16"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4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41.png"/><Relationship Id="rId8" Type="http://schemas.openxmlformats.org/officeDocument/2006/relationships/image" Target="../media/image45.png"/><Relationship Id="rId9" Type="http://schemas.openxmlformats.org/officeDocument/2006/relationships/image" Target="../media/image71.png"/><Relationship Id="rId10"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 Id="rId3"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7.png"/><Relationship Id="rId9"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27.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15.png"/><Relationship Id="rId13" Type="http://schemas.openxmlformats.org/officeDocument/2006/relationships/image" Target="../media/image31.jpeg"/><Relationship Id="rId14" Type="http://schemas.openxmlformats.org/officeDocument/2006/relationships/image" Target="../media/image32.jpe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126.png"/><Relationship Id="rId7" Type="http://schemas.openxmlformats.org/officeDocument/2006/relationships/image" Target="../media/image92.png"/><Relationship Id="rId8" Type="http://schemas.openxmlformats.org/officeDocument/2006/relationships/image" Target="../media/image131.png"/><Relationship Id="rId9" Type="http://schemas.openxmlformats.org/officeDocument/2006/relationships/image" Target="../media/image132.png"/><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github.com/cloudfoundry-community/cf-docs-contrib/wiki/Buildpac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pPr lvl="0">
              <a:defRPr sz="1800">
                <a:solidFill>
                  <a:srgbClr val="000000"/>
                </a:solidFill>
                <a:uFillTx/>
              </a:defRPr>
            </a:pPr>
            <a:r>
              <a:rPr sz="3600">
                <a:solidFill>
                  <a:srgbClr val="F06E40"/>
                </a:solidFill>
                <a:uFill>
                  <a:solidFill>
                    <a:srgbClr val="F16F3B"/>
                  </a:solidFill>
                </a:uFill>
              </a:rPr>
              <a:t>Pivotal Cloud Platform Deep Dive</a:t>
            </a:r>
          </a:p>
        </p:txBody>
      </p:sp>
      <p:sp>
        <p:nvSpPr>
          <p:cNvPr id="136" name="Shape 136"/>
          <p:cNvSpPr>
            <a:spLocks noGrp="1"/>
          </p:cNvSpPr>
          <p:nvPr>
            <p:ph type="body" idx="1"/>
          </p:nvPr>
        </p:nvSpPr>
        <p:spPr>
          <a:prstGeom prst="rect">
            <a:avLst/>
          </a:prstGeom>
        </p:spPr>
        <p:txBody>
          <a:bodyPr/>
          <a:lstStyle/>
          <a:p>
            <a:pPr lvl="0">
              <a:defRPr sz="1800">
                <a:solidFill>
                  <a:srgbClr val="000000"/>
                </a:solidFill>
                <a:uFillTx/>
              </a:defRPr>
            </a:pPr>
            <a:r>
              <a:rPr sz="2400" dirty="0" smtClean="0">
                <a:solidFill>
                  <a:srgbClr val="1BA8DC"/>
                </a:solidFill>
                <a:uFill>
                  <a:solidFill>
                    <a:srgbClr val="3EA7BC"/>
                  </a:solidFill>
                </a:uFill>
              </a:rPr>
              <a:t>Architecture </a:t>
            </a:r>
            <a:r>
              <a:rPr sz="2400" dirty="0">
                <a:solidFill>
                  <a:srgbClr val="1BA8DC"/>
                </a:solidFill>
                <a:uFill>
                  <a:solidFill>
                    <a:srgbClr val="3EA7BC"/>
                  </a:solidFill>
                </a:uFill>
              </a:rPr>
              <a:t>and </a:t>
            </a:r>
            <a:r>
              <a:rPr sz="2400" dirty="0" smtClean="0">
                <a:solidFill>
                  <a:srgbClr val="1BA8DC"/>
                </a:solidFill>
                <a:uFill>
                  <a:solidFill>
                    <a:srgbClr val="3EA7BC"/>
                  </a:solidFill>
                </a:uFill>
              </a:rPr>
              <a:t>Operat</a:t>
            </a:r>
            <a:r>
              <a:rPr lang="en-US" sz="2400" dirty="0" smtClean="0">
                <a:solidFill>
                  <a:srgbClr val="1BA8DC"/>
                </a:solidFill>
                <a:uFill>
                  <a:solidFill>
                    <a:srgbClr val="3EA7BC"/>
                  </a:solidFill>
                </a:uFill>
              </a:rPr>
              <a:t>ions</a:t>
            </a:r>
            <a:endParaRPr sz="2400" dirty="0">
              <a:solidFill>
                <a:srgbClr val="1BA8DC"/>
              </a:solidFill>
              <a:uFill>
                <a:solidFill>
                  <a:srgbClr val="3EA7BC"/>
                </a:solidFill>
              </a:uFill>
            </a:endParaRPr>
          </a:p>
        </p:txBody>
      </p:sp>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spTree>
    <p:extLst>
      <p:ext uri="{BB962C8B-B14F-4D97-AF65-F5344CB8AC3E}">
        <p14:creationId xmlns:p14="http://schemas.microsoft.com/office/powerpoint/2010/main" val="1776943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34"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35"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36"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37"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38"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39"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40" name="Line 19"/>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1" name="Line 20"/>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2" name="Line 21"/>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43"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4"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5"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01283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69645" name="Rectangle 13"/>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69646" name="Rectangle 14"/>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69647" name="Rectangle 15"/>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50" name="Rectangle 18"/>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2" name="Line 20"/>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3" name="Line 21"/>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4" name="Line 22"/>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cgroups</a:t>
            </a:r>
            <a:endParaRPr lang="en-US" sz="700">
              <a:solidFill>
                <a:srgbClr val="000000"/>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64" name="Rectangle 32"/>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69665" name="Rectangle 33"/>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a:cs typeface="Helvetica Neue Thin" charset="0"/>
              </a:rPr>
              <a:t>CPU</a:t>
            </a:r>
            <a:endParaRPr lang="en-US" sz="700">
              <a:solidFill>
                <a:srgbClr val="000000"/>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92348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55642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7835" name="Rectangle 11"/>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7836" name="Rectangle 12"/>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7837" name="Rectangle 13"/>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7838" name="Rectangle 14"/>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7839" name="Rectangle 15"/>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7840" name="Rectangle 16"/>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7841" name="Line 17"/>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2" name="Line 18"/>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3" name="Line 19"/>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47" name="Rectangle 23"/>
          <p:cNvSpPr>
            <a:spLocks/>
          </p:cNvSpPr>
          <p:nvPr/>
        </p:nvSpPr>
        <p:spPr bwMode="auto">
          <a:xfrm>
            <a:off x="26790" y="1028068"/>
            <a:ext cx="679798"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cs typeface="Helvetica Neue Thin" charset="0"/>
              </a:rPr>
              <a:t>PID</a:t>
            </a:r>
            <a:endParaRPr lang="en-US" sz="700">
              <a:solidFill>
                <a:srgbClr val="000000"/>
              </a:solidFill>
              <a:cs typeface="Helvetica Neue Thin" charset="0"/>
            </a:endParaRPr>
          </a:p>
        </p:txBody>
      </p:sp>
      <p:sp>
        <p:nvSpPr>
          <p:cNvPr id="77848" name="Rectangle 24"/>
          <p:cNvSpPr>
            <a:spLocks/>
          </p:cNvSpPr>
          <p:nvPr/>
        </p:nvSpPr>
        <p:spPr bwMode="auto">
          <a:xfrm>
            <a:off x="847725"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4</a:t>
            </a:r>
            <a:endParaRPr lang="en-US" sz="7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2</a:t>
            </a:r>
            <a:endParaRPr lang="en-US" sz="7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28068"/>
            <a:ext cx="252377"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b="1">
                <a:latin typeface="Helvetica Neue" charset="0"/>
                <a:cs typeface="Helvetica Neue" charset="0"/>
                <a:sym typeface="Helvetica Neue" charset="0"/>
              </a:rPr>
              <a:t>3</a:t>
            </a:r>
            <a:endParaRPr lang="en-US" sz="7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latin typeface="Helvetica Neue Medium" charset="0"/>
                <a:cs typeface="Helvetica Neue Medium" charset="0"/>
                <a:sym typeface="Helvetica Neue Medium" charset="0"/>
              </a:rPr>
              <a:t>PID namespace</a:t>
            </a:r>
            <a:endParaRPr lang="en-US" sz="700">
              <a:solidFill>
                <a:srgbClr val="000000"/>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6"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47"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48"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3288319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cs typeface="Helvetica Neue Thin" charset="0"/>
              </a:rPr>
              <a:t>resource isolation</a:t>
            </a:r>
            <a:endParaRPr lang="en-US" sz="700">
              <a:solidFill>
                <a:srgbClr val="000000"/>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 isolation</a:t>
            </a:r>
            <a:endParaRPr lang="en-US" sz="700">
              <a:solidFill>
                <a:srgbClr val="000000"/>
              </a:solidFill>
              <a:cs typeface="Helvetica Neue Thin" charset="0"/>
            </a:endParaRPr>
          </a:p>
        </p:txBody>
      </p:sp>
      <p:sp>
        <p:nvSpPr>
          <p:cNvPr id="78858" name="Rectangle 10"/>
          <p:cNvSpPr>
            <a:spLocks/>
          </p:cNvSpPr>
          <p:nvPr/>
        </p:nvSpPr>
        <p:spPr bwMode="auto">
          <a:xfrm rot="16200000">
            <a:off x="-12030" y="3070169"/>
            <a:ext cx="197490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A</a:t>
            </a:r>
            <a:endParaRPr lang="en-US" sz="700">
              <a:solidFill>
                <a:srgbClr val="000000"/>
              </a:solidFill>
              <a:cs typeface="Helvetica Neue Thin" charset="0"/>
            </a:endParaRPr>
          </a:p>
        </p:txBody>
      </p:sp>
      <p:sp>
        <p:nvSpPr>
          <p:cNvPr id="78859" name="Rectangle 11"/>
          <p:cNvSpPr>
            <a:spLocks/>
          </p:cNvSpPr>
          <p:nvPr/>
        </p:nvSpPr>
        <p:spPr bwMode="auto">
          <a:xfrm rot="16200000">
            <a:off x="657475" y="3078205"/>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B</a:t>
            </a:r>
            <a:endParaRPr lang="en-US" sz="700">
              <a:solidFill>
                <a:srgbClr val="000000"/>
              </a:solidFill>
              <a:cs typeface="Helvetica Neue Thin" charset="0"/>
            </a:endParaRPr>
          </a:p>
        </p:txBody>
      </p:sp>
      <p:sp>
        <p:nvSpPr>
          <p:cNvPr id="78860" name="Rectangle 12"/>
          <p:cNvSpPr>
            <a:spLocks/>
          </p:cNvSpPr>
          <p:nvPr/>
        </p:nvSpPr>
        <p:spPr bwMode="auto">
          <a:xfrm rot="16200000">
            <a:off x="1316066" y="3093981"/>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C</a:t>
            </a:r>
            <a:endParaRPr lang="en-US" sz="700">
              <a:solidFill>
                <a:srgbClr val="000000"/>
              </a:solidFill>
              <a:cs typeface="Helvetica Neue Thin" charset="0"/>
            </a:endParaRPr>
          </a:p>
        </p:txBody>
      </p:sp>
      <p:sp>
        <p:nvSpPr>
          <p:cNvPr id="78861" name="Rectangle 13"/>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78862" name="Rectangle 14"/>
          <p:cNvSpPr>
            <a:spLocks/>
          </p:cNvSpPr>
          <p:nvPr/>
        </p:nvSpPr>
        <p:spPr bwMode="auto">
          <a:xfrm rot="16200000">
            <a:off x="2669631" y="3063024"/>
            <a:ext cx="1977129"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E</a:t>
            </a:r>
            <a:endParaRPr lang="en-US" sz="700">
              <a:solidFill>
                <a:srgbClr val="000000"/>
              </a:solidFill>
              <a:cs typeface="Helvetica Neue Thin" charset="0"/>
            </a:endParaRPr>
          </a:p>
        </p:txBody>
      </p:sp>
      <p:sp>
        <p:nvSpPr>
          <p:cNvPr id="78863" name="Rectangle 15"/>
          <p:cNvSpPr>
            <a:spLocks/>
          </p:cNvSpPr>
          <p:nvPr/>
        </p:nvSpPr>
        <p:spPr bwMode="auto">
          <a:xfrm rot="16200000">
            <a:off x="3352493" y="3053202"/>
            <a:ext cx="1952645"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F</a:t>
            </a:r>
            <a:endParaRPr lang="en-US" sz="700">
              <a:solidFill>
                <a:srgbClr val="000000"/>
              </a:solidFill>
              <a:cs typeface="Helvetica Neue Thin" charset="0"/>
            </a:endParaRPr>
          </a:p>
        </p:txBody>
      </p:sp>
      <p:sp>
        <p:nvSpPr>
          <p:cNvPr id="78864" name="Line 16"/>
          <p:cNvSpPr>
            <a:spLocks noChangeShapeType="1"/>
          </p:cNvSpPr>
          <p:nvPr/>
        </p:nvSpPr>
        <p:spPr bwMode="auto">
          <a:xfrm>
            <a:off x="791766" y="4436269"/>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5" name="Line 17"/>
          <p:cNvSpPr>
            <a:spLocks noChangeShapeType="1"/>
          </p:cNvSpPr>
          <p:nvPr/>
        </p:nvSpPr>
        <p:spPr bwMode="auto">
          <a:xfrm>
            <a:off x="2737247" y="4436269"/>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66" name="Line 18"/>
          <p:cNvSpPr>
            <a:spLocks noChangeShapeType="1"/>
          </p:cNvSpPr>
          <p:nvPr/>
        </p:nvSpPr>
        <p:spPr bwMode="auto">
          <a:xfrm>
            <a:off x="3401021" y="4436269"/>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PID</a:t>
            </a:r>
            <a:endParaRPr lang="en-US" sz="700">
              <a:solidFill>
                <a:srgbClr val="000000"/>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Network</a:t>
            </a:r>
            <a:endParaRPr lang="en-US" sz="700">
              <a:solidFill>
                <a:srgbClr val="000000"/>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Mount</a:t>
            </a:r>
            <a:endParaRPr lang="en-US" sz="700">
              <a:solidFill>
                <a:srgbClr val="000000"/>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latin typeface="Helvetica Neue Medium" charset="0"/>
                <a:cs typeface="Helvetica Neue Medium" charset="0"/>
                <a:sym typeface="Helvetica Neue Medium" charset="0"/>
              </a:rPr>
              <a:t>User</a:t>
            </a:r>
            <a:endParaRPr lang="en-US" sz="700">
              <a:solidFill>
                <a:srgbClr val="000000"/>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cs typeface="Helvetica Neue Thin" charset="0"/>
              </a:rPr>
              <a:t>namespaces</a:t>
            </a:r>
            <a:endParaRPr lang="en-US" sz="700">
              <a:solidFill>
                <a:srgbClr val="000000"/>
              </a:solidFill>
              <a:cs typeface="Helvetica Neue Thin" charset="0"/>
            </a:endParaRPr>
          </a:p>
        </p:txBody>
      </p:sp>
      <p:sp>
        <p:nvSpPr>
          <p:cNvPr id="34" name="Rectangle 24"/>
          <p:cNvSpPr>
            <a:spLocks/>
          </p:cNvSpPr>
          <p:nvPr/>
        </p:nvSpPr>
        <p:spPr bwMode="auto">
          <a:xfrm>
            <a:off x="1267421" y="432140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cs typeface="Helvetica Neue Thin" charset="0"/>
              </a:rPr>
              <a:t>tenant 1</a:t>
            </a:r>
            <a:endParaRPr lang="en-US" sz="700" dirty="0">
              <a:solidFill>
                <a:srgbClr val="000000"/>
              </a:solidFill>
              <a:cs typeface="Helvetica Neue Thin" charset="0"/>
            </a:endParaRPr>
          </a:p>
        </p:txBody>
      </p:sp>
      <p:sp>
        <p:nvSpPr>
          <p:cNvPr id="35" name="Rectangle 25"/>
          <p:cNvSpPr>
            <a:spLocks/>
          </p:cNvSpPr>
          <p:nvPr/>
        </p:nvSpPr>
        <p:spPr bwMode="auto">
          <a:xfrm>
            <a:off x="259377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2</a:t>
            </a:r>
            <a:endParaRPr lang="en-US" sz="700">
              <a:solidFill>
                <a:srgbClr val="000000"/>
              </a:solidFill>
              <a:cs typeface="Helvetica Neue Thin" charset="0"/>
            </a:endParaRPr>
          </a:p>
        </p:txBody>
      </p:sp>
      <p:sp>
        <p:nvSpPr>
          <p:cNvPr id="36" name="Rectangle 26"/>
          <p:cNvSpPr>
            <a:spLocks/>
          </p:cNvSpPr>
          <p:nvPr/>
        </p:nvSpPr>
        <p:spPr bwMode="auto">
          <a:xfrm>
            <a:off x="3575447" y="4333010"/>
            <a:ext cx="872760" cy="31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a:cs typeface="Helvetica Neue Thin" charset="0"/>
              </a:rPr>
              <a:t>tenant 3</a:t>
            </a:r>
            <a:endParaRPr lang="en-US" sz="700">
              <a:solidFill>
                <a:srgbClr val="000000"/>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Container Isolation</a:t>
            </a:r>
            <a:endParaRPr lang="en-US" sz="2800" dirty="0">
              <a:solidFill>
                <a:srgbClr val="0F786E"/>
              </a:solidFill>
            </a:endParaRPr>
          </a:p>
        </p:txBody>
      </p:sp>
    </p:spTree>
    <p:extLst>
      <p:ext uri="{BB962C8B-B14F-4D97-AF65-F5344CB8AC3E}">
        <p14:creationId xmlns:p14="http://schemas.microsoft.com/office/powerpoint/2010/main" val="656068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9756E"/>
                </a:solidFill>
                <a:uFill>
                  <a:solidFill>
                    <a:srgbClr val="2C95DD"/>
                  </a:solidFill>
                </a:uFill>
              </a:rPr>
              <a:t>Application containers and scaling</a:t>
            </a:r>
            <a:endParaRPr lang="en-US" sz="2800" i="1" dirty="0"/>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4558665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166312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Shape 375"/>
          <p:cNvSpPr/>
          <p:nvPr/>
        </p:nvSpPr>
        <p:spPr>
          <a:xfrm>
            <a:off x="1251854" y="686608"/>
            <a:ext cx="6640292" cy="3783209"/>
          </a:xfrm>
          <a:prstGeom prst="roundRect">
            <a:avLst>
              <a:gd name="adj" fmla="val 0"/>
            </a:avLst>
          </a:prstGeom>
          <a:solidFill>
            <a:srgbClr val="A7A7A7">
              <a:alpha val="19118"/>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376" name="Shape 3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377" name="Shape 377"/>
          <p:cNvSpPr/>
          <p:nvPr/>
        </p:nvSpPr>
        <p:spPr>
          <a:xfrm>
            <a:off x="1300929" y="2663448"/>
            <a:ext cx="6541568" cy="388404"/>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Loggregator</a:t>
            </a:r>
          </a:p>
        </p:txBody>
      </p:sp>
      <p:sp>
        <p:nvSpPr>
          <p:cNvPr id="378" name="Shape 378"/>
          <p:cNvSpPr/>
          <p:nvPr/>
        </p:nvSpPr>
        <p:spPr>
          <a:xfrm>
            <a:off x="4554564" y="1859719"/>
            <a:ext cx="3302001" cy="758534"/>
          </a:xfrm>
          <a:prstGeom prst="roundRect">
            <a:avLst>
              <a:gd name="adj" fmla="val 669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500">
                <a:solidFill>
                  <a:srgbClr val="FFFFFF"/>
                </a:solidFill>
                <a:latin typeface="Avenir Next"/>
                <a:ea typeface="Avenir Next"/>
                <a:cs typeface="Avenir Next"/>
                <a:sym typeface="Avenir Next"/>
              </a:defRPr>
            </a:lvl1pPr>
          </a:lstStyle>
          <a:p>
            <a:pPr lvl="0">
              <a:defRPr sz="1800">
                <a:solidFill>
                  <a:srgbClr val="000000"/>
                </a:solidFill>
                <a:uFillTx/>
              </a:defRPr>
            </a:pPr>
            <a:r>
              <a:rPr sz="1500">
                <a:solidFill>
                  <a:srgbClr val="FFFFFF"/>
                </a:solidFill>
                <a:uFill>
                  <a:solidFill>
                    <a:srgbClr val="4D4D4D"/>
                  </a:solidFill>
                </a:uFill>
              </a:rPr>
              <a:t>        DEA Pool</a:t>
            </a:r>
          </a:p>
        </p:txBody>
      </p:sp>
      <p:sp>
        <p:nvSpPr>
          <p:cNvPr id="379" name="Shape 379"/>
          <p:cNvSpPr/>
          <p:nvPr/>
        </p:nvSpPr>
        <p:spPr>
          <a:xfrm>
            <a:off x="1295559" y="722862"/>
            <a:ext cx="6552308" cy="356688"/>
          </a:xfrm>
          <a:prstGeom prst="roundRect">
            <a:avLst>
              <a:gd name="adj" fmla="val 14006"/>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700">
                <a:solidFill>
                  <a:srgbClr val="FFFFFF"/>
                </a:solidFill>
                <a:uFill>
                  <a:solidFill>
                    <a:srgbClr val="4D4D4D"/>
                  </a:solidFill>
                </a:uFill>
                <a:latin typeface="Avenir Next"/>
                <a:ea typeface="Avenir Next"/>
                <a:cs typeface="Avenir Next"/>
                <a:sym typeface="Avenir Next"/>
              </a:rPr>
              <a:t>Router</a:t>
            </a:r>
          </a:p>
        </p:txBody>
      </p:sp>
      <p:pic>
        <p:nvPicPr>
          <p:cNvPr id="380" name="pasted-image.pdf"/>
          <p:cNvPicPr/>
          <p:nvPr/>
        </p:nvPicPr>
        <p:blipFill>
          <a:blip r:embed="rId2">
            <a:extLst/>
          </a:blip>
          <a:stretch>
            <a:fillRect/>
          </a:stretch>
        </p:blipFill>
        <p:spPr>
          <a:xfrm>
            <a:off x="1364179" y="801063"/>
            <a:ext cx="241301" cy="241301"/>
          </a:xfrm>
          <a:prstGeom prst="rect">
            <a:avLst/>
          </a:prstGeom>
          <a:ln w="3175">
            <a:miter lim="400000"/>
          </a:ln>
        </p:spPr>
      </p:pic>
      <p:sp>
        <p:nvSpPr>
          <p:cNvPr id="381" name="Shape 381"/>
          <p:cNvSpPr/>
          <p:nvPr/>
        </p:nvSpPr>
        <p:spPr>
          <a:xfrm>
            <a:off x="1295559" y="1116562"/>
            <a:ext cx="6552308" cy="334684"/>
          </a:xfrm>
          <a:prstGeom prst="roundRect">
            <a:avLst>
              <a:gd name="adj" fmla="val 14927"/>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600">
                <a:solidFill>
                  <a:srgbClr val="FFFFFF"/>
                </a:solidFill>
                <a:uFill>
                  <a:solidFill>
                    <a:srgbClr val="4D4D4D"/>
                  </a:solidFill>
                </a:uFill>
                <a:latin typeface="Avenir Next"/>
                <a:ea typeface="Avenir Next"/>
                <a:cs typeface="Avenir Next"/>
                <a:sym typeface="Avenir Next"/>
              </a:rPr>
              <a:t>Cloud Controller</a:t>
            </a:r>
          </a:p>
        </p:txBody>
      </p:sp>
      <p:pic>
        <p:nvPicPr>
          <p:cNvPr id="382" name="pasted-image.pdf"/>
          <p:cNvPicPr/>
          <p:nvPr/>
        </p:nvPicPr>
        <p:blipFill>
          <a:blip r:embed="rId3">
            <a:extLst/>
          </a:blip>
          <a:stretch>
            <a:fillRect/>
          </a:stretch>
        </p:blipFill>
        <p:spPr>
          <a:xfrm>
            <a:off x="1377556" y="1162099"/>
            <a:ext cx="192301" cy="247244"/>
          </a:xfrm>
          <a:prstGeom prst="rect">
            <a:avLst/>
          </a:prstGeom>
          <a:ln w="3175">
            <a:miter lim="400000"/>
          </a:ln>
        </p:spPr>
      </p:pic>
      <p:sp>
        <p:nvSpPr>
          <p:cNvPr id="383" name="Shape 383"/>
          <p:cNvSpPr/>
          <p:nvPr/>
        </p:nvSpPr>
        <p:spPr>
          <a:xfrm>
            <a:off x="1295559" y="3502821"/>
            <a:ext cx="3176522" cy="332030"/>
          </a:xfrm>
          <a:prstGeom prst="roundRect">
            <a:avLst>
              <a:gd name="adj" fmla="val 1475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384" name="Shape 384"/>
          <p:cNvSpPr/>
          <p:nvPr/>
        </p:nvSpPr>
        <p:spPr>
          <a:xfrm>
            <a:off x="4554564" y="3502821"/>
            <a:ext cx="3302001" cy="340587"/>
          </a:xfrm>
          <a:prstGeom prst="roundRect">
            <a:avLst>
              <a:gd name="adj" fmla="val 14915"/>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Agent</a:t>
            </a:r>
          </a:p>
        </p:txBody>
      </p:sp>
      <p:sp>
        <p:nvSpPr>
          <p:cNvPr id="385" name="Shape 385"/>
          <p:cNvSpPr/>
          <p:nvPr/>
        </p:nvSpPr>
        <p:spPr>
          <a:xfrm>
            <a:off x="1295559" y="1482214"/>
            <a:ext cx="3176522" cy="334683"/>
          </a:xfrm>
          <a:prstGeom prst="roundRect">
            <a:avLst>
              <a:gd name="adj" fmla="val 1460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UAA/Login Servers</a:t>
            </a:r>
          </a:p>
        </p:txBody>
      </p:sp>
      <p:pic>
        <p:nvPicPr>
          <p:cNvPr id="386" name="pasted-image.pdf"/>
          <p:cNvPicPr/>
          <p:nvPr/>
        </p:nvPicPr>
        <p:blipFill>
          <a:blip r:embed="rId4">
            <a:extLst/>
          </a:blip>
          <a:stretch>
            <a:fillRect/>
          </a:stretch>
        </p:blipFill>
        <p:spPr>
          <a:xfrm>
            <a:off x="1327656" y="1563371"/>
            <a:ext cx="317501" cy="173183"/>
          </a:xfrm>
          <a:prstGeom prst="rect">
            <a:avLst/>
          </a:prstGeom>
          <a:ln w="3175">
            <a:miter lim="400000"/>
          </a:ln>
        </p:spPr>
      </p:pic>
      <p:sp>
        <p:nvSpPr>
          <p:cNvPr id="387" name="Shape 387"/>
          <p:cNvSpPr/>
          <p:nvPr/>
        </p:nvSpPr>
        <p:spPr>
          <a:xfrm>
            <a:off x="4554564" y="1488140"/>
            <a:ext cx="3302001" cy="334684"/>
          </a:xfrm>
          <a:prstGeom prst="roundRect">
            <a:avLst>
              <a:gd name="adj" fmla="val 151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Health Manager</a:t>
            </a:r>
          </a:p>
        </p:txBody>
      </p:sp>
      <p:pic>
        <p:nvPicPr>
          <p:cNvPr id="388" name="pasted-image.pdf"/>
          <p:cNvPicPr/>
          <p:nvPr/>
        </p:nvPicPr>
        <p:blipFill>
          <a:blip r:embed="rId5">
            <a:extLst/>
          </a:blip>
          <a:stretch>
            <a:fillRect/>
          </a:stretch>
        </p:blipFill>
        <p:spPr>
          <a:xfrm>
            <a:off x="4688029" y="1545714"/>
            <a:ext cx="241301" cy="227107"/>
          </a:xfrm>
          <a:prstGeom prst="rect">
            <a:avLst/>
          </a:prstGeom>
          <a:ln w="3175">
            <a:miter lim="400000"/>
          </a:ln>
        </p:spPr>
      </p:pic>
      <p:sp>
        <p:nvSpPr>
          <p:cNvPr id="389" name="Shape 389"/>
          <p:cNvSpPr/>
          <p:nvPr/>
        </p:nvSpPr>
        <p:spPr>
          <a:xfrm>
            <a:off x="1295559" y="1856289"/>
            <a:ext cx="3176522" cy="770484"/>
          </a:xfrm>
          <a:prstGeom prst="roundRect">
            <a:avLst>
              <a:gd name="adj" fmla="val 6343"/>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b"/>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Service Broker Node(s)</a:t>
            </a:r>
          </a:p>
        </p:txBody>
      </p:sp>
      <p:pic>
        <p:nvPicPr>
          <p:cNvPr id="390" name="pasted-image.pdf"/>
          <p:cNvPicPr/>
          <p:nvPr/>
        </p:nvPicPr>
        <p:blipFill>
          <a:blip r:embed="rId6">
            <a:extLst/>
          </a:blip>
          <a:stretch>
            <a:fillRect/>
          </a:stretch>
        </p:blipFill>
        <p:spPr>
          <a:xfrm>
            <a:off x="2288135" y="1997196"/>
            <a:ext cx="308223" cy="290092"/>
          </a:xfrm>
          <a:prstGeom prst="rect">
            <a:avLst/>
          </a:prstGeom>
          <a:ln w="3175">
            <a:miter lim="400000"/>
          </a:ln>
        </p:spPr>
      </p:pic>
      <p:pic>
        <p:nvPicPr>
          <p:cNvPr id="391" name="pasted-image.pdf"/>
          <p:cNvPicPr/>
          <p:nvPr/>
        </p:nvPicPr>
        <p:blipFill>
          <a:blip r:embed="rId6">
            <a:extLst/>
          </a:blip>
          <a:stretch>
            <a:fillRect/>
          </a:stretch>
        </p:blipFill>
        <p:spPr>
          <a:xfrm>
            <a:off x="2685010" y="2002713"/>
            <a:ext cx="306867" cy="288816"/>
          </a:xfrm>
          <a:prstGeom prst="rect">
            <a:avLst/>
          </a:prstGeom>
          <a:ln w="3175">
            <a:miter lim="400000"/>
          </a:ln>
        </p:spPr>
      </p:pic>
      <p:pic>
        <p:nvPicPr>
          <p:cNvPr id="392" name="pasted-image.pdf"/>
          <p:cNvPicPr/>
          <p:nvPr/>
        </p:nvPicPr>
        <p:blipFill>
          <a:blip r:embed="rId6">
            <a:extLst/>
          </a:blip>
          <a:stretch>
            <a:fillRect/>
          </a:stretch>
        </p:blipFill>
        <p:spPr>
          <a:xfrm>
            <a:off x="3107285" y="2002713"/>
            <a:ext cx="308223" cy="290092"/>
          </a:xfrm>
          <a:prstGeom prst="rect">
            <a:avLst/>
          </a:prstGeom>
          <a:ln w="3175">
            <a:miter lim="400000"/>
          </a:ln>
        </p:spPr>
      </p:pic>
      <p:sp>
        <p:nvSpPr>
          <p:cNvPr id="393" name="Shape 393"/>
          <p:cNvSpPr/>
          <p:nvPr/>
        </p:nvSpPr>
        <p:spPr>
          <a:xfrm>
            <a:off x="1287435" y="3085998"/>
            <a:ext cx="6568555" cy="383907"/>
          </a:xfrm>
          <a:prstGeom prst="roundRect">
            <a:avLst>
              <a:gd name="adj" fmla="val 1323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Messaging (NATS)</a:t>
            </a:r>
          </a:p>
        </p:txBody>
      </p:sp>
      <p:pic>
        <p:nvPicPr>
          <p:cNvPr id="394" name="pasted-image.pdf"/>
          <p:cNvPicPr/>
          <p:nvPr/>
        </p:nvPicPr>
        <p:blipFill>
          <a:blip r:embed="rId7">
            <a:extLst/>
          </a:blip>
          <a:stretch>
            <a:fillRect/>
          </a:stretch>
        </p:blipFill>
        <p:spPr>
          <a:xfrm>
            <a:off x="1351479" y="3204705"/>
            <a:ext cx="266701" cy="215901"/>
          </a:xfrm>
          <a:prstGeom prst="rect">
            <a:avLst/>
          </a:prstGeom>
          <a:ln w="3175">
            <a:miter lim="400000"/>
          </a:ln>
        </p:spPr>
      </p:pic>
      <p:pic>
        <p:nvPicPr>
          <p:cNvPr id="395" name="pasted-image.pdf"/>
          <p:cNvPicPr/>
          <p:nvPr/>
        </p:nvPicPr>
        <p:blipFill>
          <a:blip r:embed="rId8">
            <a:extLst/>
          </a:blip>
          <a:stretch>
            <a:fillRect/>
          </a:stretch>
        </p:blipFill>
        <p:spPr>
          <a:xfrm>
            <a:off x="4688029" y="2349612"/>
            <a:ext cx="241301" cy="228601"/>
          </a:xfrm>
          <a:prstGeom prst="rect">
            <a:avLst/>
          </a:prstGeom>
          <a:ln w="3175">
            <a:miter lim="400000"/>
          </a:ln>
        </p:spPr>
      </p:pic>
      <p:grpSp>
        <p:nvGrpSpPr>
          <p:cNvPr id="399" name="Group 399"/>
          <p:cNvGrpSpPr/>
          <p:nvPr/>
        </p:nvGrpSpPr>
        <p:grpSpPr>
          <a:xfrm>
            <a:off x="4589025" y="1929922"/>
            <a:ext cx="964158" cy="385764"/>
            <a:chOff x="0" y="0"/>
            <a:chExt cx="964156" cy="385763"/>
          </a:xfrm>
        </p:grpSpPr>
        <p:pic>
          <p:nvPicPr>
            <p:cNvPr id="396"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397"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398"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pic>
        <p:nvPicPr>
          <p:cNvPr id="400" name="pasted-image.pdf"/>
          <p:cNvPicPr/>
          <p:nvPr/>
        </p:nvPicPr>
        <p:blipFill>
          <a:blip r:embed="rId12">
            <a:extLst/>
          </a:blip>
          <a:stretch>
            <a:fillRect/>
          </a:stretch>
        </p:blipFill>
        <p:spPr>
          <a:xfrm>
            <a:off x="1353056" y="3546010"/>
            <a:ext cx="241301" cy="241301"/>
          </a:xfrm>
          <a:prstGeom prst="rect">
            <a:avLst/>
          </a:prstGeom>
          <a:ln w="3175">
            <a:miter lim="400000"/>
          </a:ln>
        </p:spPr>
      </p:pic>
      <p:pic>
        <p:nvPicPr>
          <p:cNvPr id="401" name="pasted-image.pdf"/>
          <p:cNvPicPr/>
          <p:nvPr/>
        </p:nvPicPr>
        <p:blipFill>
          <a:blip r:embed="rId12">
            <a:extLst/>
          </a:blip>
          <a:stretch>
            <a:fillRect/>
          </a:stretch>
        </p:blipFill>
        <p:spPr>
          <a:xfrm>
            <a:off x="4621557" y="3558679"/>
            <a:ext cx="241301" cy="241301"/>
          </a:xfrm>
          <a:prstGeom prst="rect">
            <a:avLst/>
          </a:prstGeom>
          <a:ln w="3175">
            <a:miter lim="400000"/>
          </a:ln>
        </p:spPr>
      </p:pic>
      <p:sp>
        <p:nvSpPr>
          <p:cNvPr id="402" name="Shape 402"/>
          <p:cNvSpPr/>
          <p:nvPr/>
        </p:nvSpPr>
        <p:spPr>
          <a:xfrm>
            <a:off x="1317151" y="2698338"/>
            <a:ext cx="335356" cy="266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FFFFFF"/>
                </a:solidFill>
                <a:uFillTx/>
                <a:latin typeface="FontAwesome"/>
                <a:ea typeface="FontAwesome"/>
                <a:cs typeface="FontAwesome"/>
                <a:sym typeface="FontAwesome"/>
              </a:defRPr>
            </a:lvl1pPr>
          </a:lstStyle>
          <a:p>
            <a:pPr lvl="0">
              <a:defRPr>
                <a:solidFill>
                  <a:srgbClr val="000000"/>
                </a:solidFill>
              </a:defRPr>
            </a:pPr>
            <a:r>
              <a:rPr>
                <a:solidFill>
                  <a:srgbClr val="FFFFFF"/>
                </a:solidFill>
              </a:rPr>
              <a:t></a:t>
            </a:r>
          </a:p>
        </p:txBody>
      </p:sp>
      <p:sp>
        <p:nvSpPr>
          <p:cNvPr id="403" name="Shape 403"/>
          <p:cNvSpPr/>
          <p:nvPr/>
        </p:nvSpPr>
        <p:spPr>
          <a:xfrm>
            <a:off x="1287436" y="3870905"/>
            <a:ext cx="6568554" cy="549733"/>
          </a:xfrm>
          <a:prstGeom prst="roundRect">
            <a:avLst>
              <a:gd name="adj" fmla="val 9210"/>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IaaS</a:t>
            </a:r>
          </a:p>
        </p:txBody>
      </p:sp>
      <p:pic>
        <p:nvPicPr>
          <p:cNvPr id="404" name="droppedImage.tiff"/>
          <p:cNvPicPr/>
          <p:nvPr/>
        </p:nvPicPr>
        <p:blipFill>
          <a:blip r:embed="rId13">
            <a:extLst/>
          </a:blip>
          <a:stretch>
            <a:fillRect/>
          </a:stretch>
        </p:blipFill>
        <p:spPr>
          <a:xfrm>
            <a:off x="2297200" y="3943650"/>
            <a:ext cx="423040" cy="423039"/>
          </a:xfrm>
          <a:prstGeom prst="rect">
            <a:avLst/>
          </a:prstGeom>
          <a:ln w="12700">
            <a:miter lim="400000"/>
          </a:ln>
        </p:spPr>
      </p:pic>
      <p:pic>
        <p:nvPicPr>
          <p:cNvPr id="405" name="pasted-image.pdf"/>
          <p:cNvPicPr/>
          <p:nvPr/>
        </p:nvPicPr>
        <p:blipFill>
          <a:blip r:embed="rId14">
            <a:extLst/>
          </a:blip>
          <a:stretch>
            <a:fillRect/>
          </a:stretch>
        </p:blipFill>
        <p:spPr>
          <a:xfrm>
            <a:off x="3013380" y="3941781"/>
            <a:ext cx="424346" cy="424346"/>
          </a:xfrm>
          <a:prstGeom prst="rect">
            <a:avLst/>
          </a:prstGeom>
          <a:ln w="12700">
            <a:miter lim="400000"/>
          </a:ln>
        </p:spPr>
      </p:pic>
      <p:pic>
        <p:nvPicPr>
          <p:cNvPr id="406" name="droppedImage.tiff"/>
          <p:cNvPicPr/>
          <p:nvPr/>
        </p:nvPicPr>
        <p:blipFill>
          <a:blip r:embed="rId15">
            <a:extLst/>
          </a:blip>
          <a:stretch>
            <a:fillRect/>
          </a:stretch>
        </p:blipFill>
        <p:spPr>
          <a:xfrm>
            <a:off x="3730866" y="3920874"/>
            <a:ext cx="1149989" cy="424347"/>
          </a:xfrm>
          <a:prstGeom prst="rect">
            <a:avLst/>
          </a:prstGeom>
          <a:ln w="12700">
            <a:miter lim="400000"/>
          </a:ln>
        </p:spPr>
      </p:pic>
      <p:pic>
        <p:nvPicPr>
          <p:cNvPr id="407" name="droppedImage.tiff"/>
          <p:cNvPicPr/>
          <p:nvPr/>
        </p:nvPicPr>
        <p:blipFill>
          <a:blip r:embed="rId16">
            <a:extLst/>
          </a:blip>
          <a:srcRect l="12296" t="1162" r="16473" b="27441"/>
          <a:stretch>
            <a:fillRect/>
          </a:stretch>
        </p:blipFill>
        <p:spPr>
          <a:xfrm>
            <a:off x="5173994" y="3917936"/>
            <a:ext cx="424347" cy="424346"/>
          </a:xfrm>
          <a:prstGeom prst="rect">
            <a:avLst/>
          </a:prstGeom>
          <a:ln w="12700">
            <a:miter lim="400000"/>
          </a:ln>
        </p:spPr>
      </p:pic>
      <p:pic>
        <p:nvPicPr>
          <p:cNvPr id="408" name="pasted-image.png"/>
          <p:cNvPicPr/>
          <p:nvPr/>
        </p:nvPicPr>
        <p:blipFill>
          <a:blip r:embed="rId17">
            <a:extLst/>
          </a:blip>
          <a:srcRect l="29203" t="14258" r="29203" b="28296"/>
          <a:stretch>
            <a:fillRect/>
          </a:stretch>
        </p:blipFill>
        <p:spPr>
          <a:xfrm>
            <a:off x="5891481" y="3917936"/>
            <a:ext cx="460866" cy="424347"/>
          </a:xfrm>
          <a:prstGeom prst="rect">
            <a:avLst/>
          </a:prstGeom>
          <a:ln w="12700">
            <a:miter lim="400000"/>
          </a:ln>
        </p:spPr>
      </p:pic>
      <p:pic>
        <p:nvPicPr>
          <p:cNvPr id="409" name="pasted-image.png"/>
          <p:cNvPicPr/>
          <p:nvPr/>
        </p:nvPicPr>
        <p:blipFill>
          <a:blip r:embed="rId18">
            <a:extLst/>
          </a:blip>
          <a:stretch>
            <a:fillRect/>
          </a:stretch>
        </p:blipFill>
        <p:spPr>
          <a:xfrm>
            <a:off x="6645393" y="3917850"/>
            <a:ext cx="524193" cy="424346"/>
          </a:xfrm>
          <a:prstGeom prst="rect">
            <a:avLst/>
          </a:prstGeom>
          <a:ln w="12700">
            <a:miter lim="400000"/>
          </a:ln>
        </p:spPr>
      </p:pic>
      <p:grpSp>
        <p:nvGrpSpPr>
          <p:cNvPr id="413" name="Group 413"/>
          <p:cNvGrpSpPr/>
          <p:nvPr/>
        </p:nvGrpSpPr>
        <p:grpSpPr>
          <a:xfrm>
            <a:off x="5670127" y="1929922"/>
            <a:ext cx="964157" cy="385764"/>
            <a:chOff x="0" y="0"/>
            <a:chExt cx="964156" cy="385763"/>
          </a:xfrm>
        </p:grpSpPr>
        <p:pic>
          <p:nvPicPr>
            <p:cNvPr id="410"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1"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2"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grpSp>
        <p:nvGrpSpPr>
          <p:cNvPr id="417" name="Group 417"/>
          <p:cNvGrpSpPr/>
          <p:nvPr/>
        </p:nvGrpSpPr>
        <p:grpSpPr>
          <a:xfrm>
            <a:off x="6751228" y="1929922"/>
            <a:ext cx="964158" cy="385764"/>
            <a:chOff x="0" y="0"/>
            <a:chExt cx="964156" cy="385763"/>
          </a:xfrm>
        </p:grpSpPr>
        <p:pic>
          <p:nvPicPr>
            <p:cNvPr id="414" name="pasted-image.pdf"/>
            <p:cNvPicPr/>
            <p:nvPr/>
          </p:nvPicPr>
          <p:blipFill>
            <a:blip r:embed="rId9">
              <a:extLst/>
            </a:blip>
            <a:stretch>
              <a:fillRect/>
            </a:stretch>
          </p:blipFill>
          <p:spPr>
            <a:xfrm>
              <a:off x="391790" y="78358"/>
              <a:ext cx="156717" cy="229047"/>
            </a:xfrm>
            <a:prstGeom prst="rect">
              <a:avLst/>
            </a:prstGeom>
            <a:ln w="3175" cap="flat">
              <a:noFill/>
              <a:miter lim="400000"/>
            </a:ln>
            <a:effectLst/>
          </p:spPr>
        </p:pic>
        <p:pic>
          <p:nvPicPr>
            <p:cNvPr id="415" name="pasted-image.pdf"/>
            <p:cNvPicPr/>
            <p:nvPr/>
          </p:nvPicPr>
          <p:blipFill>
            <a:blip r:embed="rId10">
              <a:extLst/>
            </a:blip>
            <a:stretch>
              <a:fillRect/>
            </a:stretch>
          </p:blipFill>
          <p:spPr>
            <a:xfrm>
              <a:off x="0" y="0"/>
              <a:ext cx="940298" cy="385764"/>
            </a:xfrm>
            <a:prstGeom prst="rect">
              <a:avLst/>
            </a:prstGeom>
            <a:ln w="3175" cap="flat">
              <a:noFill/>
              <a:miter lim="400000"/>
            </a:ln>
            <a:effectLst/>
          </p:spPr>
        </p:pic>
        <p:pic>
          <p:nvPicPr>
            <p:cNvPr id="416" name="pasted-image.pdf"/>
            <p:cNvPicPr/>
            <p:nvPr/>
          </p:nvPicPr>
          <p:blipFill>
            <a:blip r:embed="rId11">
              <a:extLst/>
            </a:blip>
            <a:stretch>
              <a:fillRect/>
            </a:stretch>
          </p:blipFill>
          <p:spPr>
            <a:xfrm>
              <a:off x="783330" y="78358"/>
              <a:ext cx="180827" cy="229047"/>
            </a:xfrm>
            <a:prstGeom prst="rect">
              <a:avLst/>
            </a:prstGeom>
            <a:ln w="3175" cap="flat">
              <a:noFill/>
              <a:miter lim="400000"/>
            </a:ln>
            <a:effectLst/>
          </p:spPr>
        </p:pic>
      </p:grpSp>
      <p:sp>
        <p:nvSpPr>
          <p:cNvPr id="418" name="Shape 418"/>
          <p:cNvSpPr>
            <a:spLocks noGrp="1"/>
          </p:cNvSpPr>
          <p:nvPr>
            <p:ph type="title" idx="4294967295"/>
          </p:nvPr>
        </p:nvSpPr>
        <p:spPr>
          <a:xfrm>
            <a:off x="273579" y="146964"/>
            <a:ext cx="8410576" cy="460376"/>
          </a:xfrm>
          <a:prstGeom prst="rect">
            <a:avLst/>
          </a:prstGeom>
        </p:spPr>
        <p:txBody>
          <a:bodyPr/>
          <a:lstStyle>
            <a:lvl1pPr>
              <a:lnSpc>
                <a:spcPct val="100000"/>
              </a:lnSpc>
              <a:defRPr sz="26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600">
                <a:solidFill>
                  <a:srgbClr val="29756E"/>
                </a:solidFill>
                <a:uFill>
                  <a:solidFill>
                    <a:srgbClr val="2C95DD"/>
                  </a:solidFill>
                </a:uFill>
              </a:rPr>
              <a:t>Cloud Foundry Architecture Stack</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lstStyle/>
          <a:p>
            <a:pPr lvl="0">
              <a:defRPr sz="1800" b="0">
                <a:solidFill>
                  <a:srgbClr val="000000"/>
                </a:solidFill>
                <a:uFillTx/>
              </a:defRPr>
            </a:pPr>
            <a:r>
              <a:rPr sz="3600" b="1">
                <a:solidFill>
                  <a:srgbClr val="F16F3B"/>
                </a:solidFill>
                <a:uFill>
                  <a:solidFill>
                    <a:srgbClr val="F16F3B"/>
                  </a:solidFill>
                </a:uFill>
              </a:rPr>
              <a:t>What’s on Pivotal CF for an operator?</a:t>
            </a:r>
          </a:p>
        </p:txBody>
      </p:sp>
      <p:sp>
        <p:nvSpPr>
          <p:cNvPr id="421" name="Shape 421"/>
          <p:cNvSpPr>
            <a:spLocks noGrp="1"/>
          </p:cNvSpPr>
          <p:nvPr>
            <p:ph type="body" idx="1"/>
          </p:nvPr>
        </p:nvSpPr>
        <p:spPr>
          <a:prstGeom prst="rect">
            <a:avLst/>
          </a:prstGeom>
        </p:spPr>
        <p:txBody>
          <a:bodyPr/>
          <a:lstStyle/>
          <a:p>
            <a:pPr lvl="0"/>
            <a:endParaRPr/>
          </a:p>
        </p:txBody>
      </p:sp>
      <p:sp>
        <p:nvSpPr>
          <p:cNvPr id="422" name="Shape 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Pivotal CF 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29756E"/>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t>The Power of Cloud-Native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1">
                  <a:lumMod val="75000"/>
                </a:schemeClr>
              </a:solidFill>
              <a:ln>
                <a:solidFill>
                  <a:schemeClr val="accent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uLnTx/>
                  <a:uFillTx/>
                  <a:latin typeface="+mj-lt"/>
                  <a:ea typeface="Calibri"/>
                  <a:cs typeface="Calibri"/>
                </a:rPr>
                <a:t>IaaS</a:t>
              </a:r>
              <a:endParaRPr kumimoji="0" lang="en-US" sz="1400" b="0" i="0" u="none" strike="noStrike" kern="0" cap="none" spc="0" normalizeH="0" baseline="0" noProof="0" dirty="0">
                <a:ln>
                  <a:noFill/>
                </a:ln>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a:t>
            </a:r>
            <a:r>
              <a:rPr lang="en-US" sz="1400" b="1" kern="0" noProof="0" dirty="0" err="1" smtClean="0">
                <a:solidFill>
                  <a:srgbClr val="1C7B70"/>
                </a:solidFill>
                <a:latin typeface="+mj-lt"/>
                <a:ea typeface="Calibri"/>
                <a:cs typeface="Calibri"/>
              </a:rPr>
              <a:t>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ysClr val="windowText" lastClr="000000"/>
                </a:solidFill>
                <a:latin typeface="Calibri"/>
                <a:cs typeface="Calibri"/>
              </a:rPr>
              <a:t>Business Value, Agility &amp; Cost Savings</a:t>
            </a:r>
            <a:endParaRPr lang="en-US" sz="1400" kern="0" dirty="0">
              <a:solidFill>
                <a:sysClr val="windowText" lastClr="000000"/>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mj-lt"/>
                <a:ea typeface="Calibri"/>
                <a:cs typeface="Calibri"/>
              </a:rPr>
              <a:t>You Manage</a:t>
            </a:r>
            <a:endParaRPr kumimoji="0" lang="en-US" sz="1400" b="0" i="0" u="none" strike="noStrike" kern="1200" cap="none" spc="0" normalizeH="0" baseline="0" noProof="0" dirty="0">
              <a:ln>
                <a:noFill/>
              </a:ln>
              <a:effectLst/>
              <a:uLnTx/>
              <a:uFillTx/>
              <a:latin typeface="+mj-lt"/>
              <a:ea typeface="Calibri"/>
              <a:cs typeface="Calibri"/>
            </a:endParaRPr>
          </a:p>
        </p:txBody>
      </p:sp>
    </p:spTree>
    <p:extLst>
      <p:ext uri="{BB962C8B-B14F-4D97-AF65-F5344CB8AC3E}">
        <p14:creationId xmlns:p14="http://schemas.microsoft.com/office/powerpoint/2010/main" val="383003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5940914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2"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4"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5"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6"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2" animBg="1" advAuto="0"/>
      <p:bldP spid="544" grpId="1" animBg="1" advAuto="0"/>
      <p:bldP spid="549" grpId="4" animBg="1" advAuto="0"/>
      <p:bldP spid="550" grpId="3" animBg="1" advAuto="0"/>
      <p:bldP spid="551" grpId="5" animBg="1" advAuto="0"/>
      <p:bldP spid="552" grpId="6"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577" name="Shape 577"/>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578" name="Shape 578"/>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579" name="Shape 579"/>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580" name="Shape 580"/>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581" name="Shape 581"/>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582" name="Shape 582"/>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583" name="Shape 583"/>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584" name="Shape 584"/>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585" name="Shape 585"/>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586" name="Shape 586"/>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590" name="Shape 590"/>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591" name="Shape 591"/>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592" name="Shape 592"/>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593" name="Shape 593"/>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594" name="Shape 594"/>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595" name="Shape 595"/>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596" name="Shape 596"/>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597" name="Shape 597"/>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8"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9"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1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11"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12"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13"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14"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15"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16"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17"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18"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19"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2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P spid="577" grpId="2" animBg="1" advAuto="0"/>
      <p:bldP spid="578" grpId="3" animBg="1" advAuto="0"/>
      <p:bldP spid="579" grpId="4" animBg="1" advAuto="0"/>
      <p:bldP spid="580" grpId="5" animBg="1" advAuto="0"/>
      <p:bldP spid="581" grpId="6" animBg="1" advAuto="0"/>
      <p:bldP spid="582" grpId="7" animBg="1" advAuto="0"/>
      <p:bldP spid="583" grpId="8" animBg="1" advAuto="0"/>
      <p:bldP spid="584" grpId="9" animBg="1" advAuto="0"/>
      <p:bldP spid="585" grpId="10" animBg="1" advAuto="0"/>
      <p:bldP spid="586" grpId="11" animBg="1" advAuto="0"/>
      <p:bldP spid="589" grpId="12" animBg="1" advAuto="0"/>
      <p:bldP spid="590" grpId="13" animBg="1" advAuto="0"/>
      <p:bldP spid="591" grpId="14" animBg="1" advAuto="0"/>
      <p:bldP spid="592" grpId="15" animBg="1" advAuto="0"/>
      <p:bldP spid="593" grpId="16" animBg="1" advAuto="0"/>
      <p:bldP spid="594" grpId="17" animBg="1" advAuto="0"/>
      <p:bldP spid="595" grpId="18" animBg="1" advAuto="0"/>
      <p:bldP spid="596" grpId="19" animBg="1" advAuto="0"/>
      <p:bldP spid="597" grpId="2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2"/>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a:latin typeface="Courier"/>
                <a:ea typeface="Courier"/>
                <a:cs typeface="Courier"/>
                <a:sym typeface="Courier"/>
              </a:rPr>
              <a:t>&gt;</a:t>
            </a:r>
            <a:r>
              <a:rPr sz="100">
                <a:latin typeface="Courier"/>
                <a:ea typeface="Courier"/>
                <a:cs typeface="Courier"/>
                <a:sym typeface="Courier"/>
              </a:rPr>
              <a:t> </a:t>
            </a:r>
            <a:r>
              <a:rPr sz="3000">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2"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3"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4"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5"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6"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7"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8"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9"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animBg="1" advAuto="0"/>
      <p:bldP spid="717" grpId="2" animBg="1" advAuto="0"/>
      <p:bldP spid="720" grpId="5" animBg="1" advAuto="0"/>
      <p:bldP spid="723" grpId="3" animBg="1" advAuto="0"/>
      <p:bldP spid="726" grpId="4" animBg="1" advAuto="0"/>
      <p:bldP spid="728" grpId="7" animBg="1" advAuto="0"/>
      <p:bldP spid="729" grpId="9" animBg="1" advAuto="0"/>
      <p:bldP spid="730" grpId="6" animBg="1" advAuto="0"/>
      <p:bldP spid="731" grpId="8"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1"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4"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5"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6"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2" animBg="1" advAuto="0"/>
      <p:bldP spid="766" grpId="5" animBg="1" advAuto="0"/>
      <p:bldP spid="769" grpId="4" animBg="1" advAuto="0"/>
      <p:bldP spid="772" grpId="3" animBg="1" advAuto="0"/>
      <p:bldP spid="775" grpId="1" animBg="1" advAuto="0"/>
      <p:bldP spid="778" grpId="6"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242"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5" cy="1068229"/>
            <a:chOff x="0" y="0"/>
            <a:chExt cx="1012414" cy="1068227"/>
          </a:xfrm>
        </p:grpSpPr>
        <p:sp>
          <p:nvSpPr>
            <p:cNvPr id="809" name="Shape 809"/>
            <p:cNvSpPr/>
            <p:nvPr/>
          </p:nvSpPr>
          <p:spPr>
            <a:xfrm>
              <a:off x="92038" y="726527"/>
              <a:ext cx="828338" cy="34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rgbClr val="4D4D4D"/>
                  </a:solidFill>
                  <a:uFill>
                    <a:solidFill>
                      <a:srgbClr val="4D4D4D"/>
                    </a:solidFill>
                  </a:uFill>
                </a:rPr>
                <a:t>Scale and  </a:t>
              </a:r>
            </a:p>
            <a:p>
              <a:pPr lvl="0" algn="ctr">
                <a:defRPr>
                  <a:solidFill>
                    <a:srgbClr val="000000"/>
                  </a:solidFill>
                  <a:uFillTx/>
                </a:defRPr>
              </a:pPr>
              <a:r>
                <a:rPr sz="900" b="1">
                  <a:solidFill>
                    <a:srgbClr val="4D4D4D"/>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59" cy="1232412"/>
            <a:chOff x="0" y="199133"/>
            <a:chExt cx="846657" cy="1232411"/>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958899"/>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Install and manage services</a:t>
              </a:r>
            </a:p>
          </p:txBody>
        </p:sp>
      </p:grpSp>
      <p:grpSp>
        <p:nvGrpSpPr>
          <p:cNvPr id="817" name="Group 817"/>
          <p:cNvGrpSpPr/>
          <p:nvPr/>
        </p:nvGrpSpPr>
        <p:grpSpPr>
          <a:xfrm>
            <a:off x="2316529" y="1950599"/>
            <a:ext cx="1004300" cy="1244558"/>
            <a:chOff x="0" y="0"/>
            <a:chExt cx="1004298" cy="1244556"/>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769243"/>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4D4D4D"/>
                  </a:solidFill>
                  <a:uFill>
                    <a:solidFill>
                      <a:srgbClr val="4D4D4D"/>
                    </a:solidFill>
                  </a:uFill>
                </a:rPr>
                <a:t>Target multiple clouds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nvGrpSpPr>
          <p:cNvPr id="58" name="Group 57"/>
          <p:cNvGrpSpPr/>
          <p:nvPr/>
        </p:nvGrpSpPr>
        <p:grpSpPr>
          <a:xfrm>
            <a:off x="1737152" y="4060207"/>
            <a:ext cx="6793596" cy="535281"/>
            <a:chOff x="1811858" y="4568199"/>
            <a:chExt cx="6793596" cy="535281"/>
          </a:xfrm>
        </p:grpSpPr>
        <p:sp>
          <p:nvSpPr>
            <p:cNvPr id="59" name="Rectangle 58"/>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60" name="Picture 59"/>
            <p:cNvPicPr>
              <a:picLocks noChangeAspect="1"/>
            </p:cNvPicPr>
            <p:nvPr/>
          </p:nvPicPr>
          <p:blipFill>
            <a:blip r:embed="rId15" cstate="print"/>
            <a:stretch>
              <a:fillRect/>
            </a:stretch>
          </p:blipFill>
          <p:spPr>
            <a:xfrm>
              <a:off x="1811858" y="4568199"/>
              <a:ext cx="1073151" cy="271929"/>
            </a:xfrm>
            <a:prstGeom prst="rect">
              <a:avLst/>
            </a:prstGeom>
            <a:noFill/>
            <a:ln>
              <a:noFill/>
            </a:ln>
          </p:spPr>
        </p:pic>
        <p:pic>
          <p:nvPicPr>
            <p:cNvPr id="61" name="Picture 60"/>
            <p:cNvPicPr>
              <a:picLocks noChangeAspect="1"/>
            </p:cNvPicPr>
            <p:nvPr/>
          </p:nvPicPr>
          <p:blipFill>
            <a:blip r:embed="rId16" cstate="print"/>
            <a:stretch>
              <a:fillRect/>
            </a:stretch>
          </p:blipFill>
          <p:spPr>
            <a:xfrm>
              <a:off x="4001691" y="4603844"/>
              <a:ext cx="977900" cy="359444"/>
            </a:xfrm>
            <a:prstGeom prst="rect">
              <a:avLst/>
            </a:prstGeom>
          </p:spPr>
        </p:pic>
        <p:pic>
          <p:nvPicPr>
            <p:cNvPr id="62" name="Picture 61"/>
            <p:cNvPicPr>
              <a:picLocks noChangeAspect="1"/>
            </p:cNvPicPr>
            <p:nvPr/>
          </p:nvPicPr>
          <p:blipFill>
            <a:blip r:embed="rId17" cstate="print"/>
            <a:stretch>
              <a:fillRect/>
            </a:stretch>
          </p:blipFill>
          <p:spPr>
            <a:xfrm>
              <a:off x="6596655" y="4578521"/>
              <a:ext cx="507886" cy="524959"/>
            </a:xfrm>
            <a:prstGeom prst="rect">
              <a:avLst/>
            </a:prstGeom>
          </p:spPr>
        </p:pic>
        <p:pic>
          <p:nvPicPr>
            <p:cNvPr id="64" name="Picture 63"/>
            <p:cNvPicPr>
              <a:picLocks noChangeAspect="1"/>
            </p:cNvPicPr>
            <p:nvPr/>
          </p:nvPicPr>
          <p:blipFill rotWithShape="1">
            <a:blip r:embed="rId18"/>
            <a:srcRect t="-1" r="75311" b="-7104"/>
            <a:stretch/>
          </p:blipFill>
          <p:spPr>
            <a:xfrm>
              <a:off x="2425567" y="4856094"/>
              <a:ext cx="244230" cy="240075"/>
            </a:xfrm>
            <a:prstGeom prst="rect">
              <a:avLst/>
            </a:prstGeom>
          </p:spPr>
        </p:pic>
        <p:pic>
          <p:nvPicPr>
            <p:cNvPr id="65" name="Picture 64"/>
            <p:cNvPicPr>
              <a:picLocks noChangeAspect="1"/>
            </p:cNvPicPr>
            <p:nvPr/>
          </p:nvPicPr>
          <p:blipFill>
            <a:blip r:embed="rId19"/>
            <a:stretch>
              <a:fillRect/>
            </a:stretch>
          </p:blipFill>
          <p:spPr>
            <a:xfrm>
              <a:off x="2063673" y="4833393"/>
              <a:ext cx="240322" cy="240322"/>
            </a:xfrm>
            <a:prstGeom prst="rect">
              <a:avLst/>
            </a:prstGeom>
          </p:spPr>
        </p:pic>
      </p:grpSp>
    </p:spTree>
    <p:extLst>
      <p:ext uri="{BB962C8B-B14F-4D97-AF65-F5344CB8AC3E}">
        <p14:creationId xmlns:p14="http://schemas.microsoft.com/office/powerpoint/2010/main" val="749320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3">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4">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5">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6">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883" name="pasted-image.png"/>
          <p:cNvPicPr/>
          <p:nvPr/>
        </p:nvPicPr>
        <p:blipFill>
          <a:blip r:embed="rId7">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a:solidFill>
                  <a:srgbClr val="FFFFFF"/>
                </a:solidFill>
                <a:uFill>
                  <a:solidFill>
                    <a:srgbClr val="4D4D4D"/>
                  </a:solidFill>
                </a:uFill>
                <a:latin typeface="Avenir Next"/>
                <a:ea typeface="Avenir Next"/>
                <a:cs typeface="Avenir Next"/>
                <a:sym typeface="Avenir Next"/>
              </a:rPr>
              <a:t>  </a:t>
            </a:r>
            <a:r>
              <a:rPr sz="140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8">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9">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10">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1">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2">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3">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4">
            <a:extLst/>
          </a:blip>
          <a:stretch>
            <a:fillRect/>
          </a:stretch>
        </p:blipFill>
        <p:spPr>
          <a:xfrm>
            <a:off x="4112433" y="1394014"/>
            <a:ext cx="1353645" cy="449307"/>
          </a:xfrm>
          <a:prstGeom prst="rect">
            <a:avLst/>
          </a:prstGeom>
        </p:spPr>
      </p:pic>
      <p:pic>
        <p:nvPicPr>
          <p:cNvPr id="896" name="pasted-image.png"/>
          <p:cNvPicPr/>
          <p:nvPr/>
        </p:nvPicPr>
        <p:blipFill>
          <a:blip r:embed="rId15">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6">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7">
            <a:extLst/>
          </a:blip>
          <a:stretch>
            <a:fillRect/>
          </a:stretch>
        </p:blipFill>
        <p:spPr>
          <a:xfrm>
            <a:off x="5487378" y="1381314"/>
            <a:ext cx="1349731" cy="449307"/>
          </a:xfrm>
          <a:prstGeom prst="rect">
            <a:avLst/>
          </a:prstGeom>
        </p:spPr>
      </p:pic>
      <p:pic>
        <p:nvPicPr>
          <p:cNvPr id="900" name="Picture 899"/>
          <p:cNvPicPr/>
          <p:nvPr/>
        </p:nvPicPr>
        <p:blipFill>
          <a:blip r:embed="rId14">
            <a:extLst/>
          </a:blip>
          <a:stretch>
            <a:fillRect/>
          </a:stretch>
        </p:blipFill>
        <p:spPr>
          <a:xfrm>
            <a:off x="6833009" y="1394014"/>
            <a:ext cx="1353645" cy="449307"/>
          </a:xfrm>
          <a:prstGeom prst="rect">
            <a:avLst/>
          </a:prstGeom>
        </p:spPr>
      </p:pic>
      <p:pic>
        <p:nvPicPr>
          <p:cNvPr id="902" name="pasted-image.png"/>
          <p:cNvPicPr/>
          <p:nvPr/>
        </p:nvPicPr>
        <p:blipFill>
          <a:blip r:embed="rId18">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4">
            <a:extLst/>
          </a:blip>
          <a:stretch>
            <a:fillRect/>
          </a:stretch>
        </p:blipFill>
        <p:spPr>
          <a:xfrm>
            <a:off x="4112433" y="1846281"/>
            <a:ext cx="1353645" cy="449307"/>
          </a:xfrm>
          <a:prstGeom prst="rect">
            <a:avLst/>
          </a:prstGeom>
        </p:spPr>
      </p:pic>
      <p:pic>
        <p:nvPicPr>
          <p:cNvPr id="905" name="pasted-image.png"/>
          <p:cNvPicPr/>
          <p:nvPr/>
        </p:nvPicPr>
        <p:blipFill>
          <a:blip r:embed="rId19">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4">
            <a:extLst/>
          </a:blip>
          <a:stretch>
            <a:fillRect/>
          </a:stretch>
        </p:blipFill>
        <p:spPr>
          <a:xfrm>
            <a:off x="5474678" y="1846281"/>
            <a:ext cx="1353645" cy="449307"/>
          </a:xfrm>
          <a:prstGeom prst="rect">
            <a:avLst/>
          </a:prstGeom>
        </p:spPr>
      </p:pic>
      <p:pic>
        <p:nvPicPr>
          <p:cNvPr id="908" name="pasted-image.png"/>
          <p:cNvPicPr/>
          <p:nvPr/>
        </p:nvPicPr>
        <p:blipFill>
          <a:blip r:embed="rId20">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4">
            <a:extLst/>
          </a:blip>
          <a:stretch>
            <a:fillRect/>
          </a:stretch>
        </p:blipFill>
        <p:spPr>
          <a:xfrm>
            <a:off x="6833009" y="1847862"/>
            <a:ext cx="1353645" cy="449306"/>
          </a:xfrm>
          <a:prstGeom prst="rect">
            <a:avLst/>
          </a:prstGeom>
        </p:spPr>
      </p:pic>
      <p:pic>
        <p:nvPicPr>
          <p:cNvPr id="911" name="Picture 910"/>
          <p:cNvPicPr/>
          <p:nvPr/>
        </p:nvPicPr>
        <p:blipFill>
          <a:blip r:embed="rId14">
            <a:extLst/>
          </a:blip>
          <a:stretch>
            <a:fillRect/>
          </a:stretch>
        </p:blipFill>
        <p:spPr>
          <a:xfrm>
            <a:off x="4112433" y="2307519"/>
            <a:ext cx="1353645" cy="449307"/>
          </a:xfrm>
          <a:prstGeom prst="rect">
            <a:avLst/>
          </a:prstGeom>
        </p:spPr>
      </p:pic>
      <p:pic>
        <p:nvPicPr>
          <p:cNvPr id="913" name="Picture 912"/>
          <p:cNvPicPr/>
          <p:nvPr/>
        </p:nvPicPr>
        <p:blipFill>
          <a:blip r:embed="rId14">
            <a:extLst/>
          </a:blip>
          <a:stretch>
            <a:fillRect/>
          </a:stretch>
        </p:blipFill>
        <p:spPr>
          <a:xfrm>
            <a:off x="5478454" y="2295622"/>
            <a:ext cx="1353645" cy="449307"/>
          </a:xfrm>
          <a:prstGeom prst="rect">
            <a:avLst/>
          </a:prstGeom>
        </p:spPr>
      </p:pic>
      <p:pic>
        <p:nvPicPr>
          <p:cNvPr id="915" name="Picture 914"/>
          <p:cNvPicPr/>
          <p:nvPr/>
        </p:nvPicPr>
        <p:blipFill>
          <a:blip r:embed="rId14">
            <a:extLst/>
          </a:blip>
          <a:stretch>
            <a:fillRect/>
          </a:stretch>
        </p:blipFill>
        <p:spPr>
          <a:xfrm>
            <a:off x="6833009" y="2287791"/>
            <a:ext cx="1353645" cy="449307"/>
          </a:xfrm>
          <a:prstGeom prst="rect">
            <a:avLst/>
          </a:prstGeom>
        </p:spPr>
      </p:pic>
      <p:pic>
        <p:nvPicPr>
          <p:cNvPr id="917" name="Picture 916"/>
          <p:cNvPicPr/>
          <p:nvPr/>
        </p:nvPicPr>
        <p:blipFill>
          <a:blip r:embed="rId14">
            <a:extLst/>
          </a:blip>
          <a:stretch>
            <a:fillRect/>
          </a:stretch>
        </p:blipFill>
        <p:spPr>
          <a:xfrm>
            <a:off x="4125133" y="2750976"/>
            <a:ext cx="1353645" cy="449306"/>
          </a:xfrm>
          <a:prstGeom prst="rect">
            <a:avLst/>
          </a:prstGeom>
        </p:spPr>
      </p:pic>
      <p:pic>
        <p:nvPicPr>
          <p:cNvPr id="919" name="Picture 918"/>
          <p:cNvPicPr/>
          <p:nvPr/>
        </p:nvPicPr>
        <p:blipFill>
          <a:blip r:embed="rId14">
            <a:extLst/>
          </a:blip>
          <a:stretch>
            <a:fillRect/>
          </a:stretch>
        </p:blipFill>
        <p:spPr>
          <a:xfrm>
            <a:off x="5494072" y="2750976"/>
            <a:ext cx="1353645" cy="449306"/>
          </a:xfrm>
          <a:prstGeom prst="rect">
            <a:avLst/>
          </a:prstGeom>
        </p:spPr>
      </p:pic>
      <p:pic>
        <p:nvPicPr>
          <p:cNvPr id="921" name="pasted-image.png"/>
          <p:cNvPicPr/>
          <p:nvPr/>
        </p:nvPicPr>
        <p:blipFill>
          <a:blip r:embed="rId21">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4">
            <a:extLst/>
          </a:blip>
          <a:stretch>
            <a:fillRect/>
          </a:stretch>
        </p:blipFill>
        <p:spPr>
          <a:xfrm>
            <a:off x="6833009" y="2747883"/>
            <a:ext cx="1353645" cy="449307"/>
          </a:xfrm>
          <a:prstGeom prst="rect">
            <a:avLst/>
          </a:prstGeom>
        </p:spPr>
      </p:pic>
      <p:pic>
        <p:nvPicPr>
          <p:cNvPr id="924" name="Picture 923"/>
          <p:cNvPicPr/>
          <p:nvPr/>
        </p:nvPicPr>
        <p:blipFill>
          <a:blip r:embed="rId14">
            <a:extLst/>
          </a:blip>
          <a:stretch>
            <a:fillRect/>
          </a:stretch>
        </p:blipFill>
        <p:spPr>
          <a:xfrm>
            <a:off x="4125133" y="3197189"/>
            <a:ext cx="1353645" cy="449307"/>
          </a:xfrm>
          <a:prstGeom prst="rect">
            <a:avLst/>
          </a:prstGeom>
        </p:spPr>
      </p:pic>
      <p:pic>
        <p:nvPicPr>
          <p:cNvPr id="926" name="Picture 925"/>
          <p:cNvPicPr/>
          <p:nvPr/>
        </p:nvPicPr>
        <p:blipFill>
          <a:blip r:embed="rId14">
            <a:extLst/>
          </a:blip>
          <a:stretch>
            <a:fillRect/>
          </a:stretch>
        </p:blipFill>
        <p:spPr>
          <a:xfrm>
            <a:off x="5479071" y="3194151"/>
            <a:ext cx="1353645" cy="449306"/>
          </a:xfrm>
          <a:prstGeom prst="rect">
            <a:avLst/>
          </a:prstGeom>
        </p:spPr>
      </p:pic>
      <p:pic>
        <p:nvPicPr>
          <p:cNvPr id="928" name="Picture 927"/>
          <p:cNvPicPr/>
          <p:nvPr/>
        </p:nvPicPr>
        <p:blipFill>
          <a:blip r:embed="rId14">
            <a:extLst/>
          </a:blip>
          <a:stretch>
            <a:fillRect/>
          </a:stretch>
        </p:blipFill>
        <p:spPr>
          <a:xfrm>
            <a:off x="6841065" y="3186183"/>
            <a:ext cx="1353645" cy="449307"/>
          </a:xfrm>
          <a:prstGeom prst="rect">
            <a:avLst/>
          </a:prstGeom>
        </p:spPr>
      </p:pic>
      <p:pic>
        <p:nvPicPr>
          <p:cNvPr id="930" name="pasted-image.png"/>
          <p:cNvPicPr/>
          <p:nvPr/>
        </p:nvPicPr>
        <p:blipFill>
          <a:blip r:embed="rId22">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2"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3"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4"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5"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6"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7"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8"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935" grpId="2" animBg="1" advAuto="0"/>
      <p:bldP spid="936" grpId="3" animBg="1" advAuto="0"/>
      <p:bldP spid="937" grpId="4" animBg="1" advAuto="0"/>
      <p:bldP spid="938" grpId="5" animBg="1" advAuto="0"/>
      <p:bldP spid="939" grpId="6" animBg="1" advAuto="0"/>
      <p:bldP spid="940" grpId="7" animBg="1" advAuto="0"/>
      <p:bldP spid="941"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1" name="Shape 9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081315"/>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6"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8"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9"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1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11"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12"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13"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1" animBg="1" advAuto="0"/>
      <p:bldP spid="1024" grpId="4" animBg="1" advAuto="0"/>
      <p:bldP spid="976" grpId="2" animBg="1" advAuto="0"/>
      <p:bldP spid="978" grpId="3" animBg="1" advAuto="0"/>
      <p:bldP spid="989" grpId="5" animBg="1" advAuto="0"/>
      <p:bldP spid="989" grpId="6" animBg="1" advAuto="0"/>
      <p:bldP spid="990" grpId="7" animBg="1" advAuto="0"/>
      <p:bldP spid="995" grpId="8" animBg="1" advAuto="0"/>
      <p:bldP spid="1000" grpId="9" animBg="1" advAuto="0"/>
      <p:bldP spid="1006" grpId="10" animBg="1" advAuto="0"/>
      <p:bldP spid="1025" grpId="11" animBg="1" advAuto="0"/>
      <p:bldP spid="1026" grpId="12" animBg="1" advAuto="0"/>
      <p:bldP spid="1013" grpId="1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1" animBg="1" advAuto="0"/>
      <p:bldP spid="1051"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1059" name="Shape 1059"/>
          <p:cNvSpPr/>
          <p:nvPr/>
        </p:nvSpPr>
        <p:spPr>
          <a:xfrm>
            <a:off x="9168" y="1233795"/>
            <a:ext cx="4121273" cy="3359754"/>
          </a:xfrm>
          <a:prstGeom prst="roundRect">
            <a:avLst>
              <a:gd name="adj" fmla="val 37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division within a Pivotal CF install / Foundation.</a:t>
            </a:r>
          </a:p>
        </p:txBody>
      </p:sp>
      <p:sp>
        <p:nvSpPr>
          <p:cNvPr id="1062" name="Shape 1062"/>
          <p:cNvSpPr/>
          <p:nvPr/>
        </p:nvSpPr>
        <p:spPr>
          <a:xfrm>
            <a:off x="195505" y="2375781"/>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Each organization has its own users and assigned quota</a:t>
            </a:r>
          </a:p>
        </p:txBody>
      </p:sp>
      <p:sp>
        <p:nvSpPr>
          <p:cNvPr id="1063" name="Shape 1063"/>
          <p:cNvSpPr/>
          <p:nvPr/>
        </p:nvSpPr>
        <p:spPr>
          <a:xfrm>
            <a:off x="195505" y="3212393"/>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59"/>
                                        </p:tgtEl>
                                        <p:attrNameLst>
                                          <p:attrName>style.visibility</p:attrName>
                                        </p:attrNameLst>
                                      </p:cBhvr>
                                      <p:to>
                                        <p:strVal val="visible"/>
                                      </p:to>
                                    </p:set>
                                    <p:animEffect transition="in" filter="wipe(right)">
                                      <p:cBhvr>
                                        <p:cTn id="7" dur="5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P spid="1061" grpId="2" animBg="1" advAuto="0"/>
      <p:bldP spid="1062" grpId="3" animBg="1" advAuto="0"/>
      <p:bldP spid="1063" grpId="4" animBg="1" advAuto="0"/>
      <p:bldP spid="1064" grpId="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sp>
        <p:nvSpPr>
          <p:cNvPr id="1068" name="Shape 1068"/>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11003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29756E"/>
                </a:solidFill>
              </a:rPr>
              <a:t>Different quota limits (e.g. “small”, “</a:t>
            </a:r>
            <a:r>
              <a:rPr sz="1600">
                <a:solidFill>
                  <a:srgbClr val="29756E"/>
                </a:solidFill>
              </a:rPr>
              <a:t>enterprise</a:t>
            </a:r>
            <a:r>
              <a:rPr sz="1700">
                <a:solidFill>
                  <a:srgbClr val="29756E"/>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29756E"/>
                </a:solidFill>
                <a:uFill>
                  <a:solidFill>
                    <a:srgbClr val="4D4D4D"/>
                  </a:solidFill>
                </a:uFill>
              </a:rPr>
              <a:t>Quota defines</a:t>
            </a:r>
          </a:p>
          <a:p>
            <a:pPr lvl="0">
              <a:defRPr>
                <a:solidFill>
                  <a:srgbClr val="000000"/>
                </a:solidFill>
                <a:uFillTx/>
              </a:defRPr>
            </a:pPr>
            <a:endParaRPr sz="1600">
              <a:solidFill>
                <a:srgbClr val="29756E"/>
              </a:solidFill>
              <a:uFill>
                <a:solidFill>
                  <a:srgbClr val="4D4D4D"/>
                </a:solidFill>
              </a:uFill>
            </a:endParaRPr>
          </a:p>
          <a:p>
            <a:pPr marL="160421" lvl="0" indent="-160421">
              <a:buSzPct val="100000"/>
              <a:buChar char="•"/>
              <a:defRPr>
                <a:solidFill>
                  <a:srgbClr val="000000"/>
                </a:solidFill>
                <a:uFillTx/>
              </a:defRPr>
            </a:pPr>
            <a:r>
              <a:rPr sz="1600">
                <a:solidFill>
                  <a:srgbClr val="29756E"/>
                </a:solidFill>
                <a:uFill>
                  <a:solidFill>
                    <a:srgbClr val="4D4D4D"/>
                  </a:solidFill>
                </a:uFill>
              </a:rPr>
              <a:t>Total Memory</a:t>
            </a:r>
          </a:p>
          <a:p>
            <a:pPr marL="160421" lvl="0" indent="-160421">
              <a:buSzPct val="100000"/>
              <a:buChar char="•"/>
              <a:defRPr>
                <a:solidFill>
                  <a:srgbClr val="000000"/>
                </a:solidFill>
                <a:uFillTx/>
              </a:defRPr>
            </a:pPr>
            <a:r>
              <a:rPr sz="1600">
                <a:solidFill>
                  <a:srgbClr val="29756E"/>
                </a:solidFill>
                <a:uFill>
                  <a:solidFill>
                    <a:srgbClr val="4D4D4D"/>
                  </a:solidFill>
                </a:uFill>
              </a:rPr>
              <a:t>Total # of Services</a:t>
            </a:r>
          </a:p>
          <a:p>
            <a:pPr marL="160421" lvl="0" indent="-160421">
              <a:buSzPct val="100000"/>
              <a:buChar char="•"/>
              <a:defRPr>
                <a:solidFill>
                  <a:srgbClr val="000000"/>
                </a:solidFill>
                <a:uFillTx/>
              </a:defRPr>
            </a:pPr>
            <a:r>
              <a:rPr sz="1600">
                <a:solidFill>
                  <a:srgbClr val="29756E"/>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68"/>
                                        </p:tgtEl>
                                        <p:attrNameLst>
                                          <p:attrName>style.visibility</p:attrName>
                                        </p:attrNameLst>
                                      </p:cBhvr>
                                      <p:to>
                                        <p:strVal val="visible"/>
                                      </p:to>
                                    </p:set>
                                    <p:animEffect transition="in" filter="wipe(right)">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1" animBg="1" advAuto="0"/>
      <p:bldP spid="1070" grpId="2" animBg="1" advAuto="0"/>
      <p:bldP spid="1071"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sp>
        <p:nvSpPr>
          <p:cNvPr id="1075" name="Shape 1075"/>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Logical sub-division within an organization</a:t>
            </a:r>
          </a:p>
        </p:txBody>
      </p:sp>
      <p:sp>
        <p:nvSpPr>
          <p:cNvPr id="1078" name="Shape 1078"/>
          <p:cNvSpPr/>
          <p:nvPr/>
        </p:nvSpPr>
        <p:spPr>
          <a:xfrm>
            <a:off x="195505" y="3098859"/>
            <a:ext cx="3492648" cy="77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Services and Applications are created / specified per Space</a:t>
            </a:r>
          </a:p>
        </p:txBody>
      </p:sp>
      <p:sp>
        <p:nvSpPr>
          <p:cNvPr id="1079" name="Shape 1079"/>
          <p:cNvSpPr/>
          <p:nvPr/>
        </p:nvSpPr>
        <p:spPr>
          <a:xfrm>
            <a:off x="195505" y="2173753"/>
            <a:ext cx="349264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7705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Same Service can have different meanings per space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075"/>
                                        </p:tgtEl>
                                        <p:attrNameLst>
                                          <p:attrName>style.visibility</p:attrName>
                                        </p:attrNameLst>
                                      </p:cBhvr>
                                      <p:to>
                                        <p:strVal val="visible"/>
                                      </p:to>
                                    </p:set>
                                    <p:animEffect transition="in" filter="wipe(right)">
                                      <p:cBhvr>
                                        <p:cTn id="7" dur="500"/>
                                        <p:tgtEl>
                                          <p:spTgt spid="10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0"/>
                                  </p:iterate>
                                  <p:childTnLst>
                                    <p:set>
                                      <p:cBhvr>
                                        <p:cTn id="11" fill="hold"/>
                                        <p:tgtEl>
                                          <p:spTgt spid="10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0"/>
                                  </p:iterate>
                                  <p:childTnLst>
                                    <p:set>
                                      <p:cBhvr>
                                        <p:cTn id="15" fill="hold"/>
                                        <p:tgtEl>
                                          <p:spTgt spid="10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lt">
                                    <p:tmAbs val="0"/>
                                  </p:iterate>
                                  <p:childTnLst>
                                    <p:set>
                                      <p:cBhvr>
                                        <p:cTn id="19" fill="hold"/>
                                        <p:tgtEl>
                                          <p:spTgt spid="10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P spid="1077" grpId="2" animBg="1" advAuto="0"/>
      <p:bldP spid="1078" grpId="4" animBg="1" advAuto="0"/>
      <p:bldP spid="1079" grpId="3" animBg="1" advAuto="0"/>
      <p:bldP spid="1081"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pic>
        <p:nvPicPr>
          <p:cNvPr id="1084" name="pasted-image.pdf"/>
          <p:cNvPicPr/>
          <p:nvPr/>
        </p:nvPicPr>
        <p:blipFill>
          <a:blip r:embed="rId2">
            <a:extLst/>
          </a:blip>
          <a:stretch>
            <a:fillRect/>
          </a:stretch>
        </p:blipFill>
        <p:spPr>
          <a:xfrm>
            <a:off x="0" y="0"/>
            <a:ext cx="9144000" cy="5143500"/>
          </a:xfrm>
          <a:prstGeom prst="rect">
            <a:avLst/>
          </a:prstGeom>
          <a:ln w="12700">
            <a:miter lim="400000"/>
          </a:ln>
        </p:spPr>
      </p:pic>
      <p:pic>
        <p:nvPicPr>
          <p:cNvPr id="1085" name="Picture 1084"/>
          <p:cNvPicPr/>
          <p:nvPr/>
        </p:nvPicPr>
        <p:blipFill>
          <a:blip r:embed="rId3">
            <a:extLst/>
          </a:blip>
          <a:stretch>
            <a:fillRect/>
          </a:stretch>
        </p:blipFill>
        <p:spPr>
          <a:xfrm rot="12893528">
            <a:off x="5056635" y="1380182"/>
            <a:ext cx="1317974" cy="399760"/>
          </a:xfrm>
          <a:prstGeom prst="rect">
            <a:avLst/>
          </a:prstGeom>
          <a:effectLst>
            <a:outerShdw blurRad="38100" dist="20000" dir="5400000" rotWithShape="0">
              <a:srgbClr val="000000">
                <a:alpha val="38000"/>
              </a:srgbClr>
            </a:outerShdw>
          </a:effectLst>
        </p:spPr>
      </p:pic>
      <p:pic>
        <p:nvPicPr>
          <p:cNvPr id="1086" name="Picture 1085"/>
          <p:cNvPicPr/>
          <p:nvPr/>
        </p:nvPicPr>
        <p:blipFill>
          <a:blip r:embed="rId3">
            <a:extLst/>
          </a:blip>
          <a:stretch>
            <a:fillRect/>
          </a:stretch>
        </p:blipFill>
        <p:spPr>
          <a:xfrm rot="12893528">
            <a:off x="3625768" y="1312448"/>
            <a:ext cx="1317974" cy="399761"/>
          </a:xfrm>
          <a:prstGeom prst="rect">
            <a:avLst/>
          </a:prstGeom>
          <a:effectLst>
            <a:outerShdw blurRad="38100" dist="20000" dir="5400000" rotWithShape="0">
              <a:srgbClr val="000000">
                <a:alpha val="38000"/>
              </a:srgbClr>
            </a:outerShdw>
          </a:effectLst>
        </p:spPr>
      </p:pic>
      <p:pic>
        <p:nvPicPr>
          <p:cNvPr id="1087" name="Picture 1086"/>
          <p:cNvPicPr/>
          <p:nvPr/>
        </p:nvPicPr>
        <p:blipFill>
          <a:blip r:embed="rId3">
            <a:extLst/>
          </a:blip>
          <a:stretch>
            <a:fillRect/>
          </a:stretch>
        </p:blipFill>
        <p:spPr>
          <a:xfrm rot="12893528">
            <a:off x="442301" y="1642648"/>
            <a:ext cx="1317974" cy="39976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1086"/>
                                        </p:tgtEl>
                                        <p:attrNameLst>
                                          <p:attrName>style.visibility</p:attrName>
                                        </p:attrNameLst>
                                      </p:cBhvr>
                                      <p:to>
                                        <p:strVal val="visible"/>
                                      </p:to>
                                    </p:set>
                                    <p:animEffect transition="in" filter="strips(upLeft)">
                                      <p:cBhvr>
                                        <p:cTn id="7" dur="1000"/>
                                        <p:tgtEl>
                                          <p:spTgt spid="10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2" nodeType="clickEffect">
                                  <p:stCondLst>
                                    <p:cond delay="0"/>
                                  </p:stCondLst>
                                  <p:iterate>
                                    <p:tmAbs val="0"/>
                                  </p:iterate>
                                  <p:childTnLst>
                                    <p:set>
                                      <p:cBhvr>
                                        <p:cTn id="11" fill="hold"/>
                                        <p:tgtEl>
                                          <p:spTgt spid="1087"/>
                                        </p:tgtEl>
                                        <p:attrNameLst>
                                          <p:attrName>style.visibility</p:attrName>
                                        </p:attrNameLst>
                                      </p:cBhvr>
                                      <p:to>
                                        <p:strVal val="visible"/>
                                      </p:to>
                                    </p:set>
                                    <p:animEffect transition="in" filter="strips(upLeft)">
                                      <p:cBhvr>
                                        <p:cTn id="12" dur="1000"/>
                                        <p:tgtEl>
                                          <p:spTgt spid="10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grpId="3" nodeType="clickEffect">
                                  <p:stCondLst>
                                    <p:cond delay="0"/>
                                  </p:stCondLst>
                                  <p:iterate>
                                    <p:tmAbs val="0"/>
                                  </p:iterate>
                                  <p:childTnLst>
                                    <p:set>
                                      <p:cBhvr>
                                        <p:cTn id="16" fill="hold"/>
                                        <p:tgtEl>
                                          <p:spTgt spid="1085"/>
                                        </p:tgtEl>
                                        <p:attrNameLst>
                                          <p:attrName>style.visibility</p:attrName>
                                        </p:attrNameLst>
                                      </p:cBhvr>
                                      <p:to>
                                        <p:strVal val="visible"/>
                                      </p:to>
                                    </p:set>
                                    <p:animEffect transition="in" filter="strips(upLeft)">
                                      <p:cBhvr>
                                        <p:cTn id="17" dur="10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3" animBg="1" advAuto="0"/>
      <p:bldP spid="1086" grpId="1" animBg="1" advAuto="0"/>
      <p:bldP spid="1087"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397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a:solidFill>
                  <a:srgbClr val="4D4D4D"/>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75438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9739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a:solidFill>
                  <a:srgbClr val="4D4D4D"/>
                </a:solidFill>
                <a:uFill>
                  <a:solidFill>
                    <a:srgbClr val="4D4D4D"/>
                  </a:solidFill>
                </a:uFill>
              </a:rPr>
              <a:t>What is the current load of my Cloud Controllers?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1" animBg="1" advAuto="0"/>
      <p:bldP spid="1121" grpId="2" animBg="1" advAuto="0"/>
      <p:bldP spid="112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93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7" name="Shape 1127"/>
          <p:cNvSpPr/>
          <p:nvPr/>
        </p:nvSpPr>
        <p:spPr>
          <a:xfrm>
            <a:off x="9168" y="1233795"/>
            <a:ext cx="4121273" cy="3382716"/>
          </a:xfrm>
          <a:prstGeom prst="roundRect">
            <a:avLst>
              <a:gd name="adj" fmla="val 3733"/>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1128" name="Shape 1128"/>
          <p:cNvSpPr/>
          <p:nvPr/>
        </p:nvSpPr>
        <p:spPr>
          <a:xfrm>
            <a:off x="195505" y="1378480"/>
            <a:ext cx="3492648" cy="10610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29756E"/>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541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DEAs</a:t>
            </a:r>
          </a:p>
        </p:txBody>
      </p:sp>
      <p:sp>
        <p:nvSpPr>
          <p:cNvPr id="1131" name="Shape 1131"/>
          <p:cNvSpPr/>
          <p:nvPr/>
        </p:nvSpPr>
        <p:spPr>
          <a:xfrm>
            <a:off x="195505" y="2828664"/>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Cloud Controllers</a:t>
            </a:r>
          </a:p>
        </p:txBody>
      </p:sp>
      <p:sp>
        <p:nvSpPr>
          <p:cNvPr id="1132" name="Shape 1132"/>
          <p:cNvSpPr/>
          <p:nvPr/>
        </p:nvSpPr>
        <p:spPr>
          <a:xfrm>
            <a:off x="195505" y="3170520"/>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Routers</a:t>
            </a:r>
          </a:p>
        </p:txBody>
      </p:sp>
      <p:sp>
        <p:nvSpPr>
          <p:cNvPr id="1133" name="Shape 1133"/>
          <p:cNvSpPr/>
          <p:nvPr/>
        </p:nvSpPr>
        <p:spPr>
          <a:xfrm>
            <a:off x="195505" y="3532099"/>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Health Managers</a:t>
            </a:r>
          </a:p>
        </p:txBody>
      </p:sp>
      <p:sp>
        <p:nvSpPr>
          <p:cNvPr id="1134" name="Shape 1134"/>
          <p:cNvSpPr/>
          <p:nvPr/>
        </p:nvSpPr>
        <p:spPr>
          <a:xfrm>
            <a:off x="195505" y="3936256"/>
            <a:ext cx="3492648" cy="541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29756E"/>
                </a:solidFill>
                <a:uFill>
                  <a:solidFill>
                    <a:srgbClr val="4D4D4D"/>
                  </a:solidFill>
                </a:uFill>
              </a:rPr>
              <a:t>NATS, UAA, Login Server,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1127"/>
                                        </p:tgtEl>
                                        <p:attrNameLst>
                                          <p:attrName>style.visibility</p:attrName>
                                        </p:attrNameLst>
                                      </p:cBhvr>
                                      <p:to>
                                        <p:strVal val="visible"/>
                                      </p:to>
                                    </p:set>
                                    <p:animEffect transition="in" filter="wipe(right)">
                                      <p:cBhvr>
                                        <p:cTn id="7" dur="500"/>
                                        <p:tgtEl>
                                          <p:spTgt spid="1127"/>
                                        </p:tgtEl>
                                      </p:cBhvr>
                                    </p:animEffect>
                                  </p:childTnLst>
                                </p:cTn>
                              </p:par>
                            </p:childTnLst>
                          </p:cTn>
                        </p:par>
                        <p:par>
                          <p:cTn id="8" fill="hold">
                            <p:stCondLst>
                              <p:cond delay="500"/>
                            </p:stCondLst>
                            <p:childTnLst>
                              <p:par>
                                <p:cTn id="9" presetID="1" presetClass="entr" presetSubtype="0" fill="hold" grpId="2" nodeType="afterEffect">
                                  <p:stCondLst>
                                    <p:cond delay="0"/>
                                  </p:stCondLst>
                                  <p:iterate type="lt">
                                    <p:tmAbs val="0"/>
                                  </p:iterate>
                                  <p:childTnLst>
                                    <p:set>
                                      <p:cBhvr>
                                        <p:cTn id="10" fill="hold"/>
                                        <p:tgtEl>
                                          <p:spTgt spid="112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3" nodeType="afterEffect">
                                  <p:stCondLst>
                                    <p:cond delay="0"/>
                                  </p:stCondLst>
                                  <p:iterate type="lt">
                                    <p:tmAbs val="0"/>
                                  </p:iterate>
                                  <p:childTnLst>
                                    <p:set>
                                      <p:cBhvr>
                                        <p:cTn id="13" fill="hold"/>
                                        <p:tgtEl>
                                          <p:spTgt spid="1130"/>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4" nodeType="afterEffect">
                                  <p:stCondLst>
                                    <p:cond delay="0"/>
                                  </p:stCondLst>
                                  <p:iterate type="lt">
                                    <p:tmAbs val="0"/>
                                  </p:iterate>
                                  <p:childTnLst>
                                    <p:set>
                                      <p:cBhvr>
                                        <p:cTn id="16" fill="hold"/>
                                        <p:tgtEl>
                                          <p:spTgt spid="113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5" nodeType="afterEffect">
                                  <p:stCondLst>
                                    <p:cond delay="0"/>
                                  </p:stCondLst>
                                  <p:iterate type="lt">
                                    <p:tmAbs val="0"/>
                                  </p:iterate>
                                  <p:childTnLst>
                                    <p:set>
                                      <p:cBhvr>
                                        <p:cTn id="19" fill="hold"/>
                                        <p:tgtEl>
                                          <p:spTgt spid="11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6" nodeType="afterEffect">
                                  <p:stCondLst>
                                    <p:cond delay="0"/>
                                  </p:stCondLst>
                                  <p:iterate type="lt">
                                    <p:tmAbs val="0"/>
                                  </p:iterate>
                                  <p:childTnLst>
                                    <p:set>
                                      <p:cBhvr>
                                        <p:cTn id="22" fill="hold"/>
                                        <p:tgtEl>
                                          <p:spTgt spid="113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7" nodeType="afterEffect">
                                  <p:stCondLst>
                                    <p:cond delay="0"/>
                                  </p:stCondLst>
                                  <p:iterate type="lt">
                                    <p:tmAbs val="0"/>
                                  </p:iterate>
                                  <p:childTnLst>
                                    <p:set>
                                      <p:cBhvr>
                                        <p:cTn id="25"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1" animBg="1" advAuto="0"/>
      <p:bldP spid="1128" grpId="2" animBg="1" advAuto="0"/>
      <p:bldP spid="1130" grpId="3" animBg="1" advAuto="0"/>
      <p:bldP spid="1131" grpId="4" animBg="1" advAuto="0"/>
      <p:bldP spid="1132" grpId="5" animBg="1" advAuto="0"/>
      <p:bldP spid="1133" grpId="6" animBg="1" advAuto="0"/>
      <p:bldP spid="1134" grpId="7"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293732" y="4881795"/>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2" animBg="1" advAuto="0"/>
      <p:bldP spid="119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1" name="Shape 1201"/>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Platform Processes</a:t>
            </a:r>
          </a:p>
          <a:p>
            <a:pPr lvl="0" defTabSz="457200">
              <a:lnSpc>
                <a:spcPct val="200000"/>
              </a:lnSpc>
              <a:defRPr>
                <a:solidFill>
                  <a:srgbClr val="000000"/>
                </a:solidFill>
                <a:uFillTx/>
              </a:defRPr>
            </a:pPr>
            <a:r>
              <a:rPr sz="2400">
                <a:solidFill>
                  <a:srgbClr val="29756E"/>
                </a:solidFill>
              </a:rPr>
              <a:t> Platform VMs</a:t>
            </a:r>
          </a:p>
          <a:p>
            <a:pPr lvl="0" defTabSz="457200">
              <a:lnSpc>
                <a:spcPct val="200000"/>
              </a:lnSpc>
              <a:defRPr>
                <a:solidFill>
                  <a:srgbClr val="000000"/>
                </a:solidFill>
                <a:uFillTx/>
              </a:defRPr>
            </a:pPr>
            <a:r>
              <a:rPr sz="2400">
                <a:solidFill>
                  <a:srgbClr val="29756E"/>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sp>
        <p:nvSpPr>
          <p:cNvPr id="1206" name="Shape 120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07" name="Shape 120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0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9" name="Shape 120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Application Instance</a:t>
            </a: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1380164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sp>
        <p:nvSpPr>
          <p:cNvPr id="1266" name="Shape 1266"/>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267" name="Shape 1267"/>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268"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69" name="Shape 1269"/>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Platform Processes</a:t>
            </a:r>
            <a:endParaRPr sz="2400">
              <a:solidFill>
                <a:srgbClr val="A7A7A7"/>
              </a:solidFill>
            </a:endParaRP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49" name="Shape 1349"/>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350" name="Shape 1350"/>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351"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352" name="Shape 1352"/>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a:t>
            </a:r>
            <a:r>
              <a:rPr sz="2400">
                <a:solidFill>
                  <a:srgbClr val="29756E"/>
                </a:solidFill>
              </a:rPr>
              <a:t>Platform VMs</a:t>
            </a:r>
            <a:endParaRPr sz="2400">
              <a:solidFill>
                <a:srgbClr val="A7A7A7"/>
              </a:solidFill>
            </a:endParaRPr>
          </a:p>
          <a:p>
            <a:pPr lvl="0" defTabSz="457200">
              <a:lnSpc>
                <a:spcPct val="200000"/>
              </a:lnSpc>
              <a:defRPr>
                <a:solidFill>
                  <a:srgbClr val="000000"/>
                </a:solidFill>
                <a:uFillTx/>
              </a:defRPr>
            </a:pPr>
            <a:r>
              <a:rPr sz="2400">
                <a:solidFill>
                  <a:srgbClr val="A7A7A7"/>
                </a:solidFill>
              </a:rPr>
              <a:t> 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875343"/>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1200150"/>
            <a:ext cx="3733800" cy="1477328"/>
          </a:xfrm>
          <a:prstGeom prst="rect">
            <a:avLst/>
          </a:prstGeom>
          <a:noFill/>
        </p:spPr>
        <p:txBody>
          <a:bodyPr wrap="square" lIns="0" tIns="0" rIns="0" bIns="0" rtlCol="0">
            <a:spAutoFit/>
          </a:bodyPr>
          <a:lstStyle/>
          <a:p>
            <a:pPr defTabSz="457200"/>
            <a:r>
              <a:rPr lang="en-US" sz="1600" dirty="0" smtClean="0">
                <a:solidFill>
                  <a:schemeClr val="bg2">
                    <a:lumMod val="50000"/>
                  </a:schemeClr>
                </a:solidFill>
              </a:rPr>
              <a:t>The </a:t>
            </a:r>
            <a:r>
              <a:rPr lang="en-US" sz="1600" b="1" dirty="0" smtClean="0">
                <a:solidFill>
                  <a:schemeClr val="bg2">
                    <a:lumMod val="50000"/>
                  </a:schemeClr>
                </a:solidFill>
              </a:rPr>
              <a:t>Cloud Foundry </a:t>
            </a:r>
            <a:r>
              <a:rPr lang="en-US" sz="1600" dirty="0" smtClean="0">
                <a:solidFill>
                  <a:schemeClr val="bg2">
                    <a:lumMod val="50000"/>
                  </a:schemeClr>
                </a:solidFill>
              </a:rPr>
              <a:t>platform is abstracted as a set of large-scale distributed services. It uses </a:t>
            </a:r>
            <a:r>
              <a:rPr lang="en-US" sz="1600" b="1" dirty="0" smtClean="0">
                <a:solidFill>
                  <a:schemeClr val="bg2">
                    <a:lumMod val="50000"/>
                  </a:schemeClr>
                </a:solidFill>
              </a:rPr>
              <a:t>Bosh </a:t>
            </a:r>
            <a:r>
              <a:rPr lang="en-US" sz="1600" dirty="0" smtClean="0">
                <a:solidFill>
                  <a:schemeClr val="bg2">
                    <a:lumMod val="50000"/>
                  </a:schemeClr>
                </a:solidFill>
              </a:rPr>
              <a:t>to operate the underlying infrastructure from </a:t>
            </a:r>
            <a:r>
              <a:rPr lang="en-US" sz="1600" dirty="0" err="1" smtClean="0">
                <a:solidFill>
                  <a:schemeClr val="bg2">
                    <a:lumMod val="50000"/>
                  </a:schemeClr>
                </a:solidFill>
              </a:rPr>
              <a:t>IaaS</a:t>
            </a:r>
            <a:r>
              <a:rPr lang="en-US" sz="1600" dirty="0" smtClean="0">
                <a:solidFill>
                  <a:schemeClr val="bg2">
                    <a:lumMod val="50000"/>
                  </a:schemeClr>
                </a:solidFill>
              </a:rPr>
              <a:t> providers (e.g., VMware, Amazon AWS, </a:t>
            </a:r>
            <a:r>
              <a:rPr lang="en-US" sz="1600" dirty="0" err="1" smtClean="0">
                <a:solidFill>
                  <a:schemeClr val="bg2">
                    <a:lumMod val="50000"/>
                  </a:schemeClr>
                </a:solidFill>
              </a:rPr>
              <a:t>OpenStack</a:t>
            </a:r>
            <a:r>
              <a:rPr lang="en-US" sz="1600" dirty="0" smtClean="0">
                <a:solidFill>
                  <a:schemeClr val="bg2">
                    <a:lumMod val="50000"/>
                  </a:schemeClr>
                </a:solidFill>
              </a:rPr>
              <a:t>). </a:t>
            </a:r>
            <a:endParaRPr lang="en-US" sz="1600" dirty="0">
              <a:solidFill>
                <a:schemeClr val="bg2">
                  <a:lumMod val="50000"/>
                </a:schemeClr>
              </a:solidFill>
            </a:endParaRPr>
          </a:p>
        </p:txBody>
      </p:sp>
      <p:pic>
        <p:nvPicPr>
          <p:cNvPr id="34" name="Picture 33"/>
          <p:cNvPicPr>
            <a:picLocks noChangeAspect="1"/>
          </p:cNvPicPr>
          <p:nvPr/>
        </p:nvPicPr>
        <p:blipFill>
          <a:blip r:embed="rId3" cstate="print"/>
          <a:srcRect b="-4013"/>
          <a:stretch>
            <a:fillRect/>
          </a:stretch>
        </p:blipFill>
        <p:spPr bwMode="auto">
          <a:xfrm>
            <a:off x="5313275" y="3920685"/>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3894085"/>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3894085"/>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161768"/>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740736"/>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167448"/>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553408"/>
            <a:ext cx="1072670" cy="415498"/>
          </a:xfrm>
          <a:prstGeom prst="rect">
            <a:avLst/>
          </a:prstGeom>
        </p:spPr>
        <p:txBody>
          <a:bodyPr wrap="square">
            <a:spAutoFit/>
          </a:bodyPr>
          <a:lstStyle/>
          <a:p>
            <a:r>
              <a:rPr lang="en-US" sz="1050" b="1" dirty="0" smtClean="0">
                <a:solidFill>
                  <a:srgbClr val="000000"/>
                </a:solidFill>
              </a:rPr>
              <a:t>Underlying</a:t>
            </a:r>
          </a:p>
          <a:p>
            <a:r>
              <a:rPr lang="en-US" sz="1050" b="1" dirty="0" smtClean="0">
                <a:solidFill>
                  <a:srgbClr val="000000"/>
                </a:solidFill>
              </a:rPr>
              <a:t>Infrastructure</a:t>
            </a:r>
            <a:endParaRPr lang="en-US" sz="1050" b="1" dirty="0">
              <a:solidFill>
                <a:srgbClr val="000000"/>
              </a:solidFill>
            </a:endParaRPr>
          </a:p>
        </p:txBody>
      </p:sp>
      <p:sp>
        <p:nvSpPr>
          <p:cNvPr id="98" name="Rectangle 97"/>
          <p:cNvSpPr/>
          <p:nvPr/>
        </p:nvSpPr>
        <p:spPr>
          <a:xfrm>
            <a:off x="4540337" y="2040497"/>
            <a:ext cx="772938" cy="415498"/>
          </a:xfrm>
          <a:prstGeom prst="rect">
            <a:avLst/>
          </a:prstGeom>
        </p:spPr>
        <p:txBody>
          <a:bodyPr wrap="square">
            <a:spAutoFit/>
          </a:bodyPr>
          <a:lstStyle/>
          <a:p>
            <a:r>
              <a:rPr lang="en-US" sz="1050" b="1" dirty="0" smtClean="0">
                <a:solidFill>
                  <a:srgbClr val="000000"/>
                </a:solidFill>
              </a:rPr>
              <a:t>Cloud</a:t>
            </a:r>
          </a:p>
          <a:p>
            <a:r>
              <a:rPr lang="en-US" sz="1050" b="1" dirty="0" smtClean="0">
                <a:solidFill>
                  <a:srgbClr val="000000"/>
                </a:solidFill>
              </a:rPr>
              <a:t>Foundry</a:t>
            </a:r>
            <a:endParaRPr lang="en-US" sz="1050" b="1" dirty="0">
              <a:solidFill>
                <a:srgbClr val="000000"/>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110296"/>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043099"/>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052392"/>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899444"/>
            <a:ext cx="4275517" cy="1723549"/>
          </a:xfrm>
          <a:prstGeom prst="rect">
            <a:avLst/>
          </a:prstGeom>
          <a:noFill/>
        </p:spPr>
        <p:txBody>
          <a:bodyPr wrap="square" lIns="0" tIns="0" rIns="0" bIns="0" rtlCol="0">
            <a:spAutoFit/>
          </a:bodyPr>
          <a:lstStyle/>
          <a:p>
            <a:pPr defTabSz="457200"/>
            <a:r>
              <a:rPr lang="en-US" sz="1600" b="1" dirty="0" smtClean="0">
                <a:solidFill>
                  <a:srgbClr val="000000"/>
                </a:solidFill>
              </a:rPr>
              <a:t>Service Broker(s) </a:t>
            </a:r>
            <a:r>
              <a:rPr lang="en-US" sz="1600" dirty="0" smtClean="0">
                <a:solidFill>
                  <a:srgbClr val="000000"/>
                </a:solidFill>
              </a:rPr>
              <a:t>– Bind internal/external Services to Applications</a:t>
            </a:r>
          </a:p>
          <a:p>
            <a:pPr defTabSz="457200"/>
            <a:endParaRPr lang="en-US" sz="1600" dirty="0" smtClean="0">
              <a:solidFill>
                <a:srgbClr val="000000"/>
              </a:solidFill>
            </a:endParaRPr>
          </a:p>
          <a:p>
            <a:pPr defTabSz="457200"/>
            <a:r>
              <a:rPr lang="en-US" sz="1600" b="1" dirty="0" smtClean="0">
                <a:solidFill>
                  <a:srgbClr val="000000"/>
                </a:solidFill>
              </a:rPr>
              <a:t>DEA </a:t>
            </a:r>
            <a:r>
              <a:rPr lang="en-US" sz="1600" dirty="0" smtClean="0">
                <a:solidFill>
                  <a:srgbClr val="000000"/>
                </a:solidFill>
              </a:rPr>
              <a:t>– “Droplet Execution Agent”.  </a:t>
            </a:r>
            <a:r>
              <a:rPr lang="en-US" sz="1600" dirty="0" smtClean="0">
                <a:solidFill>
                  <a:schemeClr val="bg2"/>
                </a:solidFill>
              </a:rPr>
              <a:t>Secure </a:t>
            </a:r>
            <a:r>
              <a:rPr lang="en-US" sz="1600" dirty="0">
                <a:solidFill>
                  <a:schemeClr val="bg2"/>
                </a:solidFill>
              </a:rPr>
              <a:t>and fully isolated </a:t>
            </a:r>
            <a:r>
              <a:rPr lang="en-US" sz="1600" dirty="0" smtClean="0">
                <a:solidFill>
                  <a:schemeClr val="bg2"/>
                </a:solidFill>
              </a:rPr>
              <a:t>containers responsible </a:t>
            </a:r>
            <a:r>
              <a:rPr lang="en-US" sz="1600" dirty="0">
                <a:solidFill>
                  <a:schemeClr val="bg2"/>
                </a:solidFill>
              </a:rPr>
              <a:t>for an </a:t>
            </a:r>
            <a:r>
              <a:rPr lang="en-US" sz="1600" dirty="0" smtClean="0">
                <a:solidFill>
                  <a:schemeClr val="bg2"/>
                </a:solidFill>
              </a:rPr>
              <a:t>App’s lifecycle</a:t>
            </a:r>
            <a:r>
              <a:rPr lang="en-US" sz="1600" dirty="0">
                <a:solidFill>
                  <a:schemeClr val="bg2"/>
                </a:solidFill>
              </a:rPr>
              <a:t>: building, starting and stopping Apps as instructed. </a:t>
            </a:r>
            <a:endParaRPr lang="en-US" sz="1600" dirty="0" smtClean="0">
              <a:solidFill>
                <a:schemeClr val="bg2"/>
              </a:solidFill>
            </a:endParaRPr>
          </a:p>
        </p:txBody>
      </p:sp>
    </p:spTree>
    <p:extLst>
      <p:ext uri="{BB962C8B-B14F-4D97-AF65-F5344CB8AC3E}">
        <p14:creationId xmlns:p14="http://schemas.microsoft.com/office/powerpoint/2010/main" val="2737594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3"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5"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6"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7"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8"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9"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1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11"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12"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6" animBg="1" advAuto="0"/>
      <p:bldP spid="1420" grpId="8" animBg="1" advAuto="0"/>
      <p:bldP spid="1398" grpId="5" animBg="1" advAuto="0"/>
      <p:bldP spid="1410" grpId="12" animBg="1" advAuto="0"/>
      <p:bldP spid="1413" grpId="9" animBg="1" advAuto="0"/>
      <p:bldP spid="1421" grpId="11" animBg="1" advAuto="0"/>
      <p:bldP spid="1415" grpId="10" animBg="1" advAuto="0"/>
      <p:bldP spid="1416" grpId="7" animBg="1" advAuto="0"/>
      <p:bldP spid="1417" grpId="1" animBg="1" advAuto="0"/>
      <p:bldP spid="1417" grpId="3" animBg="1" advAuto="0"/>
      <p:bldP spid="1418" grpId="2" animBg="1" advAuto="0"/>
      <p:bldP spid="1418" grpId="4"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sp>
        <p:nvSpPr>
          <p:cNvPr id="1424" name="Shape 1424"/>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sp>
        <p:nvSpPr>
          <p:cNvPr id="1425" name="Shape 1425"/>
          <p:cNvSpPr/>
          <p:nvPr/>
        </p:nvSpPr>
        <p:spPr>
          <a:xfrm>
            <a:off x="-21312" y="1139234"/>
            <a:ext cx="4484798" cy="3460980"/>
          </a:xfrm>
          <a:prstGeom prst="roundRect">
            <a:avLst>
              <a:gd name="adj" fmla="val 3558"/>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426"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427" name="Shape 1427"/>
          <p:cNvSpPr/>
          <p:nvPr/>
        </p:nvSpPr>
        <p:spPr>
          <a:xfrm>
            <a:off x="205665" y="1500400"/>
            <a:ext cx="3492648" cy="2540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29756E"/>
                </a:solidFill>
              </a:rPr>
              <a:t> </a:t>
            </a:r>
            <a:r>
              <a:rPr sz="2400">
                <a:solidFill>
                  <a:srgbClr val="A7A7A7"/>
                </a:solidFill>
              </a:rPr>
              <a:t>Application Instance</a:t>
            </a:r>
            <a:endParaRPr sz="2400">
              <a:solidFill>
                <a:srgbClr val="29756E"/>
              </a:solidFill>
            </a:endParaRPr>
          </a:p>
          <a:p>
            <a:pPr lvl="0" defTabSz="457200">
              <a:lnSpc>
                <a:spcPct val="200000"/>
              </a:lnSpc>
              <a:defRPr>
                <a:solidFill>
                  <a:srgbClr val="000000"/>
                </a:solidFill>
                <a:uFillTx/>
              </a:defRPr>
            </a:pPr>
            <a:r>
              <a:rPr sz="2400">
                <a:solidFill>
                  <a:srgbClr val="29756E"/>
                </a:solidFill>
              </a:rPr>
              <a:t> </a:t>
            </a:r>
            <a:r>
              <a:rPr sz="2400">
                <a:solidFill>
                  <a:srgbClr val="A7A7A7"/>
                </a:solidFill>
              </a:rPr>
              <a:t>Platform Processes</a:t>
            </a:r>
          </a:p>
          <a:p>
            <a:pPr lvl="0" defTabSz="457200">
              <a:lnSpc>
                <a:spcPct val="200000"/>
              </a:lnSpc>
              <a:defRPr>
                <a:solidFill>
                  <a:srgbClr val="000000"/>
                </a:solidFill>
                <a:uFillTx/>
              </a:defRPr>
            </a:pPr>
            <a:r>
              <a:rPr sz="2400">
                <a:solidFill>
                  <a:srgbClr val="A7A7A7"/>
                </a:solidFill>
              </a:rPr>
              <a:t> Platform VMs</a:t>
            </a:r>
          </a:p>
          <a:p>
            <a:pPr lvl="0" defTabSz="457200">
              <a:lnSpc>
                <a:spcPct val="200000"/>
              </a:lnSpc>
              <a:defRPr>
                <a:solidFill>
                  <a:srgbClr val="000000"/>
                </a:solidFill>
                <a:uFillTx/>
              </a:defRPr>
            </a:pPr>
            <a:r>
              <a:rPr sz="2400">
                <a:solidFill>
                  <a:srgbClr val="A7A7A7"/>
                </a:solidFill>
              </a:rPr>
              <a:t> </a:t>
            </a:r>
            <a:r>
              <a:rPr sz="2400">
                <a:solidFill>
                  <a:srgbClr val="29756E"/>
                </a:solidFill>
              </a:rPr>
              <a:t>Availability Zones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428023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t>Overview: </a:t>
            </a:r>
            <a:r>
              <a:rPr lang="en-US" sz="2800" dirty="0" smtClean="0"/>
              <a:t>Pushing an Application</a:t>
            </a:r>
            <a:endParaRPr lang="en-US" sz="2800" dirty="0"/>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0262247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0F786E"/>
                </a:solidFill>
              </a:rPr>
              <a:t>Staging and </a:t>
            </a:r>
            <a:r>
              <a:rPr lang="en-US" sz="2800" dirty="0" err="1" smtClean="0">
                <a:solidFill>
                  <a:srgbClr val="0F786E"/>
                </a:solidFill>
              </a:rPr>
              <a:t>Buildpacks</a:t>
            </a:r>
            <a:endParaRPr lang="en-US" sz="2800" dirty="0">
              <a:solidFill>
                <a:srgbClr val="0F786E"/>
              </a:solidFill>
            </a:endParaRP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err="1" smtClean="0">
                <a:solidFill>
                  <a:srgbClr val="5E5E5E"/>
                </a:solidFill>
              </a:rPr>
              <a:t>Buildpacks</a:t>
            </a:r>
            <a:r>
              <a:rPr lang="en-US" sz="2400" dirty="0" smtClean="0">
                <a:solidFill>
                  <a:srgbClr val="5E5E5E"/>
                </a:solidFill>
              </a:rPr>
              <a:t> are responsible for preparing the machine image for an application.</a:t>
            </a:r>
            <a:endParaRPr lang="en-US" sz="2400" dirty="0">
              <a:solidFill>
                <a:srgbClr val="5E5E5E"/>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Buildpack</a:t>
            </a:r>
          </a:p>
        </p:txBody>
      </p:sp>
      <p:sp>
        <p:nvSpPr>
          <p:cNvPr id="16" name="Shape 200"/>
          <p:cNvSpPr/>
          <p:nvPr/>
        </p:nvSpPr>
        <p:spPr>
          <a:xfrm>
            <a:off x="6605323" y="2046092"/>
            <a:ext cx="631776" cy="1828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a:solidFill>
                  <a:srgbClr val="5E5E5E"/>
                </a:solidFill>
                <a:uFill>
                  <a:solidFill>
                    <a:srgbClr val="6C6C6C"/>
                  </a:solidFill>
                </a:uFill>
              </a:rPr>
              <a:t>}</a:t>
            </a:r>
          </a:p>
        </p:txBody>
      </p:sp>
      <p:sp>
        <p:nvSpPr>
          <p:cNvPr id="17" name="Shape 201"/>
          <p:cNvSpPr/>
          <p:nvPr/>
        </p:nvSpPr>
        <p:spPr>
          <a:xfrm>
            <a:off x="7203951" y="2851546"/>
            <a:ext cx="911200"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6C6C6C"/>
                  </a:solidFill>
                </a:uFill>
              </a:rPr>
              <a:t>Droplet</a:t>
            </a:r>
          </a:p>
        </p:txBody>
      </p:sp>
    </p:spTree>
    <p:extLst>
      <p:ext uri="{BB962C8B-B14F-4D97-AF65-F5344CB8AC3E}">
        <p14:creationId xmlns:p14="http://schemas.microsoft.com/office/powerpoint/2010/main" val="39245331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Buildpacks</a:t>
            </a:r>
            <a:endParaRPr lang="en-US" dirty="0">
              <a:solidFill>
                <a:schemeClr val="accent1"/>
              </a:solidFill>
            </a:endParaRPr>
          </a:p>
        </p:txBody>
      </p:sp>
      <p:sp>
        <p:nvSpPr>
          <p:cNvPr id="3" name="Content Placeholder 2"/>
          <p:cNvSpPr>
            <a:spLocks noGrp="1"/>
          </p:cNvSpPr>
          <p:nvPr>
            <p:ph sz="quarter" idx="10"/>
          </p:nvPr>
        </p:nvSpPr>
        <p:spPr/>
        <p:txBody>
          <a:bodyPr/>
          <a:lstStyle/>
          <a:p>
            <a:r>
              <a:rPr lang="en-US" sz="1800" dirty="0" err="1" smtClean="0"/>
              <a:t>Buildpacks</a:t>
            </a:r>
            <a:r>
              <a:rPr lang="en-US" sz="1800" dirty="0" smtClean="0"/>
              <a:t> installed into a Cloud </a:t>
            </a:r>
            <a:r>
              <a:rPr lang="en-US" sz="1800" dirty="0"/>
              <a:t>F</a:t>
            </a:r>
            <a:r>
              <a:rPr lang="en-US" sz="1800" dirty="0" smtClean="0"/>
              <a:t>oundry instance or loaded from an external location at </a:t>
            </a:r>
            <a:r>
              <a:rPr lang="en-US" sz="1800" dirty="0"/>
              <a:t>a</a:t>
            </a:r>
            <a:r>
              <a:rPr lang="en-US" sz="1800" dirty="0" smtClean="0"/>
              <a:t>pp deployment time</a:t>
            </a:r>
          </a:p>
          <a:p>
            <a:r>
              <a:rPr lang="en-US" sz="1800" dirty="0" err="1" smtClean="0"/>
              <a:t>Buildpacks</a:t>
            </a:r>
            <a:r>
              <a:rPr lang="en-US" sz="1800" dirty="0" smtClean="0"/>
              <a:t> provided by public Cloud Foundry</a:t>
            </a:r>
          </a:p>
          <a:p>
            <a:pPr lvl="1"/>
            <a:r>
              <a:rPr lang="en-US" sz="1800" dirty="0" smtClean="0"/>
              <a:t>Java</a:t>
            </a:r>
          </a:p>
          <a:p>
            <a:pPr lvl="1"/>
            <a:r>
              <a:rPr lang="en-US" sz="1800" dirty="0" smtClean="0"/>
              <a:t>Ruby</a:t>
            </a:r>
          </a:p>
          <a:p>
            <a:pPr lvl="1"/>
            <a:r>
              <a:rPr lang="en-US" sz="1800" dirty="0" err="1" smtClean="0"/>
              <a:t>Node.js</a:t>
            </a:r>
            <a:endParaRPr lang="en-US" sz="1800" dirty="0" smtClean="0"/>
          </a:p>
          <a:p>
            <a:r>
              <a:rPr lang="en-US" sz="1800" dirty="0" smtClean="0"/>
              <a:t>Custom Build packs</a:t>
            </a:r>
            <a:endParaRPr lang="en-US" sz="1800" dirty="0"/>
          </a:p>
          <a:p>
            <a:pPr lvl="1"/>
            <a:r>
              <a:rPr lang="en-US" sz="1800" dirty="0" smtClean="0">
                <a:hlinkClick r:id="rId2"/>
              </a:rPr>
              <a:t>Cloud Foundry Community </a:t>
            </a:r>
            <a:r>
              <a:rPr lang="en-US" sz="1800" dirty="0" err="1" smtClean="0">
                <a:hlinkClick r:id="rId2"/>
              </a:rPr>
              <a:t>Buildpack</a:t>
            </a:r>
            <a:endParaRPr lang="en-US" sz="1800" dirty="0" smtClean="0"/>
          </a:p>
          <a:p>
            <a:pPr lvl="1"/>
            <a:r>
              <a:rPr lang="en-US" sz="1800" dirty="0" smtClean="0"/>
              <a:t>Write you own</a:t>
            </a:r>
          </a:p>
        </p:txBody>
      </p:sp>
      <p:sp>
        <p:nvSpPr>
          <p:cNvPr id="5" name="Content Placeholder 2"/>
          <p:cNvSpPr txBox="1">
            <a:spLocks/>
          </p:cNvSpPr>
          <p:nvPr/>
        </p:nvSpPr>
        <p:spPr bwMode="gray">
          <a:xfrm>
            <a:off x="2690815" y="2103963"/>
            <a:ext cx="2986085" cy="3382962"/>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t>Go</a:t>
            </a:r>
          </a:p>
          <a:p>
            <a:pPr lvl="1"/>
            <a:r>
              <a:rPr lang="en-US" sz="1800" dirty="0" smtClean="0"/>
              <a:t>Python</a:t>
            </a:r>
          </a:p>
          <a:p>
            <a:pPr lvl="1"/>
            <a:r>
              <a:rPr lang="en-US" sz="1800" dirty="0" smtClean="0"/>
              <a:t>PHP</a:t>
            </a:r>
          </a:p>
        </p:txBody>
      </p:sp>
    </p:spTree>
    <p:extLst>
      <p:ext uri="{BB962C8B-B14F-4D97-AF65-F5344CB8AC3E}">
        <p14:creationId xmlns:p14="http://schemas.microsoft.com/office/powerpoint/2010/main" val="4234437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Application Staging</a:t>
            </a:r>
            <a:endParaRPr lang="en-US" sz="2800" i="1" dirty="0"/>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89207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2368</TotalTime>
  <Words>2556</Words>
  <Application>Microsoft Macintosh PowerPoint</Application>
  <PresentationFormat>On-screen Show (16:9)</PresentationFormat>
  <Paragraphs>654</Paragraphs>
  <Slides>53</Slides>
  <Notes>12</Notes>
  <HiddenSlides>3</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Default</vt:lpstr>
      <vt:lpstr>Pivotal Cloud Platform Deep Dive</vt:lpstr>
      <vt:lpstr>The Power of Cloud-Native Application Platforms</vt:lpstr>
      <vt:lpstr>Pivotal CF: Technical Capabilities </vt:lpstr>
      <vt:lpstr>PowerPoint Presentation</vt:lpstr>
      <vt:lpstr>Cloud Foundry Architecture</vt:lpstr>
      <vt:lpstr>Overview: Pushing an Application</vt:lpstr>
      <vt:lpstr>PowerPoint Presentation</vt:lpstr>
      <vt:lpstr>Buildpacks</vt:lpstr>
      <vt:lpstr>Application Staging</vt:lpstr>
      <vt:lpstr>PowerPoint Presentation</vt:lpstr>
      <vt:lpstr>PowerPoint Presentation</vt:lpstr>
      <vt:lpstr>PowerPoint Presentation</vt:lpstr>
      <vt:lpstr>PowerPoint Presentation</vt:lpstr>
      <vt:lpstr>PowerPoint Presentation</vt:lpstr>
      <vt:lpstr>Application containers and scaling</vt:lpstr>
      <vt:lpstr>Creating and Binding a Service</vt:lpstr>
      <vt:lpstr>Cloud Foundry Architecture Stack</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PowerPoint Presentation</vt:lpstr>
      <vt:lpstr>Platform Monitoring</vt:lpstr>
      <vt:lpstr>Platform Monitoring</vt:lpstr>
      <vt:lpstr>Platform Monitoring</vt:lpstr>
      <vt:lpstr>PowerPoint Presentation</vt:lpstr>
      <vt:lpstr>4 Layers of built-in High Availability</vt:lpstr>
      <vt:lpstr>4 Layers of built-in High Availability</vt:lpstr>
      <vt:lpstr>App Instance HA</vt:lpstr>
      <vt:lpstr>4 Layers of built-in High Availability</vt:lpstr>
      <vt:lpstr>Platform Processes HA</vt:lpstr>
      <vt:lpstr>Platform Processes HA</vt:lpstr>
      <vt:lpstr>4 Layers of built-in High Availability</vt:lpstr>
      <vt:lpstr>Platform VMs HA</vt:lpstr>
      <vt:lpstr>4 Layers of built-in High Availability</vt:lpstr>
      <vt:lpstr>Availability Zones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Cloud Platform Deep Dive</dc:title>
  <cp:lastModifiedBy>John Gammon</cp:lastModifiedBy>
  <cp:revision>35</cp:revision>
  <dcterms:modified xsi:type="dcterms:W3CDTF">2015-09-22T18:10:35Z</dcterms:modified>
</cp:coreProperties>
</file>